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38404800" cy="19202400"/>
  <p:notesSz cx="6858000" cy="9144000"/>
  <p:embeddedFontLst>
    <p:embeddedFont>
      <p:font typeface="Canva Sans Bold" charset="1" panose="020B0803030501040103"/>
      <p:regular r:id="rId10"/>
    </p:embeddedFont>
    <p:embeddedFont>
      <p:font typeface="Rubik" charset="1" panose="00000000000000000000"/>
      <p:regular r:id="rId11"/>
    </p:embeddedFont>
    <p:embeddedFont>
      <p:font typeface="Roboto Bold" charset="1" panose="02000000000000000000"/>
      <p:regular r:id="rId12"/>
    </p:embeddedFont>
    <p:embeddedFont>
      <p:font typeface="Arial Unicode Bold" charset="1" panose="020B0704020202020204"/>
      <p:regular r:id="rId13"/>
    </p:embeddedFont>
    <p:embeddedFont>
      <p:font typeface="Rubik Bold" charset="1" panose="00000800000000000000"/>
      <p:regular r:id="rId14"/>
    </p:embeddedFont>
    <p:embeddedFont>
      <p:font typeface="Rubik Italics" charset="1" panose="00000000000000000000"/>
      <p:regular r:id="rId15"/>
    </p:embeddedFont>
    <p:embeddedFont>
      <p:font typeface="Rubik Medium" charset="1" panose="00000600000000000000"/>
      <p:regular r:id="rId16"/>
    </p:embeddedFont>
    <p:embeddedFont>
      <p:font typeface="Canva Sans" charset="1" panose="020B0503030501040103"/>
      <p:regular r:id="rId17"/>
    </p:embeddedFont>
    <p:embeddedFont>
      <p:font typeface="Canva Sans Italics" charset="1" panose="020B05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25.pn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18" Target="../media/image26.png" Type="http://schemas.openxmlformats.org/officeDocument/2006/relationships/image"/><Relationship Id="rId19" Target="../media/image27.svg" Type="http://schemas.openxmlformats.org/officeDocument/2006/relationships/image"/><Relationship Id="rId2" Target="../media/image1.png" Type="http://schemas.openxmlformats.org/officeDocument/2006/relationships/image"/><Relationship Id="rId20" Target="../media/image28.png" Type="http://schemas.openxmlformats.org/officeDocument/2006/relationships/image"/><Relationship Id="rId21" Target="../media/image29.svg" Type="http://schemas.openxmlformats.org/officeDocument/2006/relationships/image"/><Relationship Id="rId22" Target="../media/image30.png" Type="http://schemas.openxmlformats.org/officeDocument/2006/relationships/image"/><Relationship Id="rId23" Target="../media/image31.png" Type="http://schemas.openxmlformats.org/officeDocument/2006/relationships/image"/><Relationship Id="rId24" Target="../media/image32.svg" Type="http://schemas.openxmlformats.org/officeDocument/2006/relationships/image"/><Relationship Id="rId25" Target="../media/image33.png" Type="http://schemas.openxmlformats.org/officeDocument/2006/relationships/image"/><Relationship Id="rId26" Target="../media/image34.png" Type="http://schemas.openxmlformats.org/officeDocument/2006/relationships/image"/><Relationship Id="rId27" Target="../media/image35.png" Type="http://schemas.openxmlformats.org/officeDocument/2006/relationships/image"/><Relationship Id="rId28" Target="../media/image36.svg" Type="http://schemas.openxmlformats.org/officeDocument/2006/relationships/image"/><Relationship Id="rId29" Target="../media/image37.png" Type="http://schemas.openxmlformats.org/officeDocument/2006/relationships/image"/><Relationship Id="rId3" Target="../media/image7.png" Type="http://schemas.openxmlformats.org/officeDocument/2006/relationships/image"/><Relationship Id="rId30" Target="../media/image38.png" Type="http://schemas.openxmlformats.org/officeDocument/2006/relationships/image"/><Relationship Id="rId31" Target="../media/image39.png" Type="http://schemas.openxmlformats.org/officeDocument/2006/relationships/image"/><Relationship Id="rId32" Target="../media/image40.png" Type="http://schemas.openxmlformats.org/officeDocument/2006/relationships/image"/><Relationship Id="rId33" Target="../media/image41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42.png" Type="http://schemas.openxmlformats.org/officeDocument/2006/relationships/image"/><Relationship Id="rId16" Target="../media/image43.svg" Type="http://schemas.openxmlformats.org/officeDocument/2006/relationships/image"/><Relationship Id="rId17" Target="../media/image44.png" Type="http://schemas.openxmlformats.org/officeDocument/2006/relationships/image"/><Relationship Id="rId18" Target="../media/image45.png" Type="http://schemas.openxmlformats.org/officeDocument/2006/relationships/image"/><Relationship Id="rId19" Target="../media/image46.pn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35.png" Type="http://schemas.openxmlformats.org/officeDocument/2006/relationships/image"/><Relationship Id="rId16" Target="../media/image36.sv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411271" cy="19202400"/>
            <a:chOff x="0" y="0"/>
            <a:chExt cx="34021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0215" cy="2709333"/>
            </a:xfrm>
            <a:custGeom>
              <a:avLst/>
              <a:gdLst/>
              <a:ahLst/>
              <a:cxnLst/>
              <a:rect r="r" b="b" t="t" l="l"/>
              <a:pathLst>
                <a:path h="2709333" w="340215">
                  <a:moveTo>
                    <a:pt x="0" y="0"/>
                  </a:moveTo>
                  <a:lnTo>
                    <a:pt x="340215" y="0"/>
                  </a:lnTo>
                  <a:lnTo>
                    <a:pt x="3402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9B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40215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8594" y="335025"/>
            <a:ext cx="2120334" cy="2801826"/>
            <a:chOff x="0" y="0"/>
            <a:chExt cx="299165" cy="3953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9165" cy="395319"/>
            </a:xfrm>
            <a:custGeom>
              <a:avLst/>
              <a:gdLst/>
              <a:ahLst/>
              <a:cxnLst/>
              <a:rect r="r" b="b" t="t" l="l"/>
              <a:pathLst>
                <a:path h="395319" w="299165">
                  <a:moveTo>
                    <a:pt x="149583" y="0"/>
                  </a:moveTo>
                  <a:lnTo>
                    <a:pt x="149583" y="0"/>
                  </a:lnTo>
                  <a:cubicBezTo>
                    <a:pt x="232195" y="0"/>
                    <a:pt x="299165" y="66970"/>
                    <a:pt x="299165" y="149583"/>
                  </a:cubicBezTo>
                  <a:lnTo>
                    <a:pt x="299165" y="245737"/>
                  </a:lnTo>
                  <a:cubicBezTo>
                    <a:pt x="299165" y="328349"/>
                    <a:pt x="232195" y="395319"/>
                    <a:pt x="149583" y="395319"/>
                  </a:cubicBezTo>
                  <a:lnTo>
                    <a:pt x="149583" y="395319"/>
                  </a:lnTo>
                  <a:cubicBezTo>
                    <a:pt x="66970" y="395319"/>
                    <a:pt x="0" y="328349"/>
                    <a:pt x="0" y="245737"/>
                  </a:cubicBezTo>
                  <a:lnTo>
                    <a:pt x="0" y="149583"/>
                  </a:lnTo>
                  <a:cubicBezTo>
                    <a:pt x="0" y="66970"/>
                    <a:pt x="66970" y="0"/>
                    <a:pt x="149583" y="0"/>
                  </a:cubicBezTo>
                  <a:close/>
                </a:path>
              </a:pathLst>
            </a:custGeom>
            <a:solidFill>
              <a:srgbClr val="ED51B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99165" cy="461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11271" y="0"/>
            <a:ext cx="35993529" cy="1920240"/>
            <a:chOff x="0" y="0"/>
            <a:chExt cx="5078452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78452" cy="270933"/>
            </a:xfrm>
            <a:custGeom>
              <a:avLst/>
              <a:gdLst/>
              <a:ahLst/>
              <a:cxnLst/>
              <a:rect r="r" b="b" t="t" l="l"/>
              <a:pathLst>
                <a:path h="270933" w="5078452">
                  <a:moveTo>
                    <a:pt x="0" y="0"/>
                  </a:moveTo>
                  <a:lnTo>
                    <a:pt x="5078452" y="0"/>
                  </a:lnTo>
                  <a:lnTo>
                    <a:pt x="507845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5078452" cy="337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5030081" y="135582"/>
            <a:ext cx="2908958" cy="1598412"/>
          </a:xfrm>
          <a:custGeom>
            <a:avLst/>
            <a:gdLst/>
            <a:ahLst/>
            <a:cxnLst/>
            <a:rect r="r" b="b" t="t" l="l"/>
            <a:pathLst>
              <a:path h="1598412" w="2908958">
                <a:moveTo>
                  <a:pt x="0" y="0"/>
                </a:moveTo>
                <a:lnTo>
                  <a:pt x="2908958" y="0"/>
                </a:lnTo>
                <a:lnTo>
                  <a:pt x="2908958" y="1598412"/>
                </a:lnTo>
                <a:lnTo>
                  <a:pt x="0" y="1598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11271" y="14887905"/>
            <a:ext cx="26720896" cy="4273108"/>
          </a:xfrm>
          <a:custGeom>
            <a:avLst/>
            <a:gdLst/>
            <a:ahLst/>
            <a:cxnLst/>
            <a:rect r="r" b="b" t="t" l="l"/>
            <a:pathLst>
              <a:path h="4273108" w="26720896">
                <a:moveTo>
                  <a:pt x="0" y="0"/>
                </a:moveTo>
                <a:lnTo>
                  <a:pt x="26720895" y="0"/>
                </a:lnTo>
                <a:lnTo>
                  <a:pt x="26720895" y="4273108"/>
                </a:lnTo>
                <a:lnTo>
                  <a:pt x="0" y="4273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483" r="0" b="-448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9132166" y="1920240"/>
            <a:ext cx="9272634" cy="17240773"/>
          </a:xfrm>
          <a:custGeom>
            <a:avLst/>
            <a:gdLst/>
            <a:ahLst/>
            <a:cxnLst/>
            <a:rect r="r" b="b" t="t" l="l"/>
            <a:pathLst>
              <a:path h="17240773" w="9272634">
                <a:moveTo>
                  <a:pt x="0" y="0"/>
                </a:moveTo>
                <a:lnTo>
                  <a:pt x="9272634" y="0"/>
                </a:lnTo>
                <a:lnTo>
                  <a:pt x="9272634" y="17240773"/>
                </a:lnTo>
                <a:lnTo>
                  <a:pt x="0" y="17240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380" b="-596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411271" y="4001726"/>
            <a:ext cx="20137404" cy="10844385"/>
          </a:xfrm>
          <a:custGeom>
            <a:avLst/>
            <a:gdLst/>
            <a:ahLst/>
            <a:cxnLst/>
            <a:rect r="r" b="b" t="t" l="l"/>
            <a:pathLst>
              <a:path h="10844385" w="20137404">
                <a:moveTo>
                  <a:pt x="0" y="0"/>
                </a:moveTo>
                <a:lnTo>
                  <a:pt x="20137404" y="0"/>
                </a:lnTo>
                <a:lnTo>
                  <a:pt x="20137404" y="10844385"/>
                </a:lnTo>
                <a:lnTo>
                  <a:pt x="0" y="10844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165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3049986" y="4408739"/>
            <a:ext cx="6082181" cy="2944285"/>
            <a:chOff x="0" y="0"/>
            <a:chExt cx="8109574" cy="39257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1028995"/>
              <a:ext cx="7603204" cy="1315149"/>
            </a:xfrm>
            <a:custGeom>
              <a:avLst/>
              <a:gdLst/>
              <a:ahLst/>
              <a:cxnLst/>
              <a:rect r="r" b="b" t="t" l="l"/>
              <a:pathLst>
                <a:path h="1315149" w="7603204">
                  <a:moveTo>
                    <a:pt x="0" y="0"/>
                  </a:moveTo>
                  <a:lnTo>
                    <a:pt x="7603204" y="0"/>
                  </a:lnTo>
                  <a:lnTo>
                    <a:pt x="7603204" y="1315149"/>
                  </a:lnTo>
                  <a:lnTo>
                    <a:pt x="0" y="1315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763929" y="3032459"/>
              <a:ext cx="3345645" cy="893255"/>
            </a:xfrm>
            <a:custGeom>
              <a:avLst/>
              <a:gdLst/>
              <a:ahLst/>
              <a:cxnLst/>
              <a:rect r="r" b="b" t="t" l="l"/>
              <a:pathLst>
                <a:path h="893255" w="3345645">
                  <a:moveTo>
                    <a:pt x="0" y="0"/>
                  </a:moveTo>
                  <a:lnTo>
                    <a:pt x="3345645" y="0"/>
                  </a:lnTo>
                  <a:lnTo>
                    <a:pt x="3345645" y="893254"/>
                  </a:lnTo>
                  <a:lnTo>
                    <a:pt x="0" y="893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-85725"/>
              <a:ext cx="5216208" cy="890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Load Curve For: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991205"/>
              <a:ext cx="4141629" cy="890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Constituent: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61073" y="527502"/>
            <a:ext cx="1699837" cy="2427961"/>
            <a:chOff x="0" y="0"/>
            <a:chExt cx="2266449" cy="323728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66449" cy="2266449"/>
            </a:xfrm>
            <a:custGeom>
              <a:avLst/>
              <a:gdLst/>
              <a:ahLst/>
              <a:cxnLst/>
              <a:rect r="r" b="b" t="t" l="l"/>
              <a:pathLst>
                <a:path h="2266449" w="2266449">
                  <a:moveTo>
                    <a:pt x="0" y="0"/>
                  </a:moveTo>
                  <a:lnTo>
                    <a:pt x="2266449" y="0"/>
                  </a:lnTo>
                  <a:lnTo>
                    <a:pt x="2266449" y="2266449"/>
                  </a:lnTo>
                  <a:lnTo>
                    <a:pt x="0" y="2266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210272" y="2422575"/>
              <a:ext cx="1701165" cy="8147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HOME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70755" y="3856349"/>
            <a:ext cx="1880473" cy="2024533"/>
            <a:chOff x="0" y="0"/>
            <a:chExt cx="2507298" cy="269937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254383" y="0"/>
              <a:ext cx="2050352" cy="1914516"/>
            </a:xfrm>
            <a:custGeom>
              <a:avLst/>
              <a:gdLst/>
              <a:ahLst/>
              <a:cxnLst/>
              <a:rect r="r" b="b" t="t" l="l"/>
              <a:pathLst>
                <a:path h="1914516" w="2050352">
                  <a:moveTo>
                    <a:pt x="0" y="0"/>
                  </a:moveTo>
                  <a:lnTo>
                    <a:pt x="2050351" y="0"/>
                  </a:lnTo>
                  <a:lnTo>
                    <a:pt x="2050351" y="1914516"/>
                  </a:lnTo>
                  <a:lnTo>
                    <a:pt x="0" y="1914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0" y="2098666"/>
              <a:ext cx="2507298" cy="600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STATISTICS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11832" y="6781767"/>
            <a:ext cx="1798320" cy="1990387"/>
            <a:chOff x="0" y="0"/>
            <a:chExt cx="2397760" cy="265384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32482" y="0"/>
              <a:ext cx="2101820" cy="1830494"/>
            </a:xfrm>
            <a:custGeom>
              <a:avLst/>
              <a:gdLst/>
              <a:ahLst/>
              <a:cxnLst/>
              <a:rect r="r" b="b" t="t" l="l"/>
              <a:pathLst>
                <a:path h="1830494" w="2101820">
                  <a:moveTo>
                    <a:pt x="0" y="0"/>
                  </a:moveTo>
                  <a:lnTo>
                    <a:pt x="2101820" y="0"/>
                  </a:lnTo>
                  <a:lnTo>
                    <a:pt x="2101820" y="1830494"/>
                  </a:lnTo>
                  <a:lnTo>
                    <a:pt x="0" y="1830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0" y="2009111"/>
              <a:ext cx="2397760" cy="644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CAUTIONS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70266" y="9673040"/>
            <a:ext cx="2081451" cy="2712836"/>
            <a:chOff x="0" y="0"/>
            <a:chExt cx="2775268" cy="361711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218227" y="0"/>
              <a:ext cx="2070844" cy="2070844"/>
            </a:xfrm>
            <a:custGeom>
              <a:avLst/>
              <a:gdLst/>
              <a:ahLst/>
              <a:cxnLst/>
              <a:rect r="r" b="b" t="t" l="l"/>
              <a:pathLst>
                <a:path h="2070844" w="2070844">
                  <a:moveTo>
                    <a:pt x="0" y="0"/>
                  </a:moveTo>
                  <a:lnTo>
                    <a:pt x="2070844" y="0"/>
                  </a:lnTo>
                  <a:lnTo>
                    <a:pt x="2070844" y="2070844"/>
                  </a:lnTo>
                  <a:lnTo>
                    <a:pt x="0" y="2070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0" y="2381404"/>
              <a:ext cx="2775268" cy="1235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COMMUNITY </a:t>
              </a: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SUPPORT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64742" y="13286762"/>
            <a:ext cx="1892498" cy="2227875"/>
            <a:chOff x="0" y="0"/>
            <a:chExt cx="2523331" cy="29705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226243" y="0"/>
              <a:ext cx="2070844" cy="2070844"/>
            </a:xfrm>
            <a:custGeom>
              <a:avLst/>
              <a:gdLst/>
              <a:ahLst/>
              <a:cxnLst/>
              <a:rect r="r" b="b" t="t" l="l"/>
              <a:pathLst>
                <a:path h="2070844" w="2070844">
                  <a:moveTo>
                    <a:pt x="0" y="0"/>
                  </a:moveTo>
                  <a:lnTo>
                    <a:pt x="2070845" y="0"/>
                  </a:lnTo>
                  <a:lnTo>
                    <a:pt x="2070845" y="2070844"/>
                  </a:lnTo>
                  <a:lnTo>
                    <a:pt x="0" y="2070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0" y="2253372"/>
              <a:ext cx="2523331" cy="717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SETTINGS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42110" y="16415523"/>
            <a:ext cx="1537764" cy="2276161"/>
            <a:chOff x="0" y="0"/>
            <a:chExt cx="2050352" cy="303488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050352" cy="2050352"/>
            </a:xfrm>
            <a:custGeom>
              <a:avLst/>
              <a:gdLst/>
              <a:ahLst/>
              <a:cxnLst/>
              <a:rect r="r" b="b" t="t" l="l"/>
              <a:pathLst>
                <a:path h="2050352" w="2050352">
                  <a:moveTo>
                    <a:pt x="0" y="0"/>
                  </a:moveTo>
                  <a:lnTo>
                    <a:pt x="2050352" y="0"/>
                  </a:lnTo>
                  <a:lnTo>
                    <a:pt x="2050352" y="2050352"/>
                  </a:lnTo>
                  <a:lnTo>
                    <a:pt x="0" y="2050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214248" y="2317753"/>
              <a:ext cx="1509712" cy="717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INFO</a:t>
              </a: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2630789" y="2156868"/>
            <a:ext cx="1051387" cy="852937"/>
          </a:xfrm>
          <a:custGeom>
            <a:avLst/>
            <a:gdLst/>
            <a:ahLst/>
            <a:cxnLst/>
            <a:rect r="r" b="b" t="t" l="l"/>
            <a:pathLst>
              <a:path h="852937" w="1051387">
                <a:moveTo>
                  <a:pt x="0" y="0"/>
                </a:moveTo>
                <a:lnTo>
                  <a:pt x="1051387" y="0"/>
                </a:lnTo>
                <a:lnTo>
                  <a:pt x="1051387" y="852937"/>
                </a:lnTo>
                <a:lnTo>
                  <a:pt x="0" y="85293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0849062" y="106425"/>
            <a:ext cx="19172938" cy="145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29"/>
              </a:lnSpc>
            </a:pPr>
            <a:r>
              <a:rPr lang="en-US" b="true" sz="844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b="true" sz="844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Tata Power Delhi Distribution Limited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901251" y="2035345"/>
            <a:ext cx="20575647" cy="92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399" b="true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Real Time Forecasting Graph </a:t>
            </a:r>
            <a:r>
              <a:rPr lang="en-US" sz="5399" b="true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(</a:t>
            </a:r>
            <a:r>
              <a:rPr lang="en-US" sz="5399" i="true" b="true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Load vs Time Series) 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23098112" y="7666079"/>
            <a:ext cx="3107264" cy="636272"/>
            <a:chOff x="0" y="0"/>
            <a:chExt cx="4143019" cy="84836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254079"/>
              <a:ext cx="294703" cy="340205"/>
            </a:xfrm>
            <a:custGeom>
              <a:avLst/>
              <a:gdLst/>
              <a:ahLst/>
              <a:cxnLst/>
              <a:rect r="r" b="b" t="t" l="l"/>
              <a:pathLst>
                <a:path h="340205" w="294703">
                  <a:moveTo>
                    <a:pt x="0" y="0"/>
                  </a:moveTo>
                  <a:lnTo>
                    <a:pt x="294703" y="0"/>
                  </a:lnTo>
                  <a:lnTo>
                    <a:pt x="294703" y="340205"/>
                  </a:lnTo>
                  <a:lnTo>
                    <a:pt x="0" y="340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3" id="43"/>
            <p:cNvSpPr txBox="true"/>
            <p:nvPr/>
          </p:nvSpPr>
          <p:spPr>
            <a:xfrm rot="0">
              <a:off x="357625" y="-85725"/>
              <a:ext cx="3785394" cy="934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79"/>
                </a:lnSpc>
              </a:pPr>
              <a:r>
                <a:rPr lang="en-US" sz="4199" b="true">
                  <a:solidFill>
                    <a:srgbClr val="100F0D"/>
                  </a:solidFill>
                  <a:latin typeface="Rubik Bold"/>
                  <a:ea typeface="Rubik Bold"/>
                  <a:cs typeface="Rubik Bold"/>
                  <a:sym typeface="Rubik Bold"/>
                </a:rPr>
                <a:t>Archives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23699238" y="8616675"/>
            <a:ext cx="1108421" cy="374650"/>
            <a:chOff x="0" y="0"/>
            <a:chExt cx="1477894" cy="499533"/>
          </a:xfrm>
        </p:grpSpPr>
        <p:sp>
          <p:nvSpPr>
            <p:cNvPr name="Freeform 45" id="45"/>
            <p:cNvSpPr/>
            <p:nvPr/>
          </p:nvSpPr>
          <p:spPr>
            <a:xfrm flipH="true" flipV="false" rot="0">
              <a:off x="0" y="79854"/>
              <a:ext cx="204745" cy="339825"/>
            </a:xfrm>
            <a:custGeom>
              <a:avLst/>
              <a:gdLst/>
              <a:ahLst/>
              <a:cxnLst/>
              <a:rect r="r" b="b" t="t" l="l"/>
              <a:pathLst>
                <a:path h="339825" w="204745">
                  <a:moveTo>
                    <a:pt x="204745" y="0"/>
                  </a:moveTo>
                  <a:lnTo>
                    <a:pt x="0" y="0"/>
                  </a:lnTo>
                  <a:lnTo>
                    <a:pt x="0" y="339825"/>
                  </a:lnTo>
                  <a:lnTo>
                    <a:pt x="204745" y="339825"/>
                  </a:lnTo>
                  <a:lnTo>
                    <a:pt x="204745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6" id="46"/>
            <p:cNvSpPr txBox="true"/>
            <p:nvPr/>
          </p:nvSpPr>
          <p:spPr>
            <a:xfrm rot="0">
              <a:off x="460783" y="-57150"/>
              <a:ext cx="1017111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b="true" sz="2500" u="sng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2023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23699238" y="9236594"/>
            <a:ext cx="1108421" cy="374650"/>
            <a:chOff x="0" y="0"/>
            <a:chExt cx="1477894" cy="499533"/>
          </a:xfrm>
        </p:grpSpPr>
        <p:sp>
          <p:nvSpPr>
            <p:cNvPr name="Freeform 48" id="48"/>
            <p:cNvSpPr/>
            <p:nvPr/>
          </p:nvSpPr>
          <p:spPr>
            <a:xfrm flipH="true" flipV="false" rot="0">
              <a:off x="0" y="79854"/>
              <a:ext cx="204745" cy="339825"/>
            </a:xfrm>
            <a:custGeom>
              <a:avLst/>
              <a:gdLst/>
              <a:ahLst/>
              <a:cxnLst/>
              <a:rect r="r" b="b" t="t" l="l"/>
              <a:pathLst>
                <a:path h="339825" w="204745">
                  <a:moveTo>
                    <a:pt x="204745" y="0"/>
                  </a:moveTo>
                  <a:lnTo>
                    <a:pt x="0" y="0"/>
                  </a:lnTo>
                  <a:lnTo>
                    <a:pt x="0" y="339825"/>
                  </a:lnTo>
                  <a:lnTo>
                    <a:pt x="204745" y="339825"/>
                  </a:lnTo>
                  <a:lnTo>
                    <a:pt x="204745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9" id="49"/>
            <p:cNvSpPr txBox="true"/>
            <p:nvPr/>
          </p:nvSpPr>
          <p:spPr>
            <a:xfrm rot="0">
              <a:off x="460783" y="-57150"/>
              <a:ext cx="1017111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b="true" sz="2500" u="sng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2022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23699238" y="9925568"/>
            <a:ext cx="1159076" cy="374650"/>
            <a:chOff x="0" y="0"/>
            <a:chExt cx="1545435" cy="499533"/>
          </a:xfrm>
        </p:grpSpPr>
        <p:sp>
          <p:nvSpPr>
            <p:cNvPr name="Freeform 51" id="51"/>
            <p:cNvSpPr/>
            <p:nvPr/>
          </p:nvSpPr>
          <p:spPr>
            <a:xfrm flipH="true" flipV="false" rot="5400000">
              <a:off x="67540" y="79854"/>
              <a:ext cx="204745" cy="339825"/>
            </a:xfrm>
            <a:custGeom>
              <a:avLst/>
              <a:gdLst/>
              <a:ahLst/>
              <a:cxnLst/>
              <a:rect r="r" b="b" t="t" l="l"/>
              <a:pathLst>
                <a:path h="339825" w="204745">
                  <a:moveTo>
                    <a:pt x="204745" y="0"/>
                  </a:moveTo>
                  <a:lnTo>
                    <a:pt x="0" y="0"/>
                  </a:lnTo>
                  <a:lnTo>
                    <a:pt x="0" y="339825"/>
                  </a:lnTo>
                  <a:lnTo>
                    <a:pt x="204745" y="339825"/>
                  </a:lnTo>
                  <a:lnTo>
                    <a:pt x="204745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2" id="52"/>
            <p:cNvSpPr txBox="true"/>
            <p:nvPr/>
          </p:nvSpPr>
          <p:spPr>
            <a:xfrm rot="0">
              <a:off x="528323" y="-57150"/>
              <a:ext cx="1017111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2021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24379205" y="10326817"/>
            <a:ext cx="1436710" cy="252991"/>
            <a:chOff x="0" y="0"/>
            <a:chExt cx="1915613" cy="337321"/>
          </a:xfrm>
        </p:grpSpPr>
        <p:sp>
          <p:nvSpPr>
            <p:cNvPr name="Freeform 54" id="54"/>
            <p:cNvSpPr/>
            <p:nvPr/>
          </p:nvSpPr>
          <p:spPr>
            <a:xfrm flipH="true" flipV="false" rot="0">
              <a:off x="0" y="50887"/>
              <a:ext cx="83045" cy="137834"/>
            </a:xfrm>
            <a:custGeom>
              <a:avLst/>
              <a:gdLst/>
              <a:ahLst/>
              <a:cxnLst/>
              <a:rect r="r" b="b" t="t" l="l"/>
              <a:pathLst>
                <a:path h="137834" w="83045">
                  <a:moveTo>
                    <a:pt x="83045" y="0"/>
                  </a:moveTo>
                  <a:lnTo>
                    <a:pt x="0" y="0"/>
                  </a:lnTo>
                  <a:lnTo>
                    <a:pt x="0" y="137834"/>
                  </a:lnTo>
                  <a:lnTo>
                    <a:pt x="83045" y="137834"/>
                  </a:lnTo>
                  <a:lnTo>
                    <a:pt x="83045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5" id="55"/>
            <p:cNvSpPr txBox="true"/>
            <p:nvPr/>
          </p:nvSpPr>
          <p:spPr>
            <a:xfrm rot="0">
              <a:off x="210718" y="-28575"/>
              <a:ext cx="1704895" cy="365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88"/>
                </a:lnSpc>
              </a:pPr>
              <a:r>
                <a:rPr lang="en-US" b="true" sz="1706" u="sng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JANUARY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24379205" y="10660072"/>
            <a:ext cx="1436710" cy="252991"/>
            <a:chOff x="0" y="0"/>
            <a:chExt cx="1915613" cy="337321"/>
          </a:xfrm>
        </p:grpSpPr>
        <p:sp>
          <p:nvSpPr>
            <p:cNvPr name="Freeform 57" id="57"/>
            <p:cNvSpPr/>
            <p:nvPr/>
          </p:nvSpPr>
          <p:spPr>
            <a:xfrm flipH="true" flipV="false" rot="0">
              <a:off x="0" y="50887"/>
              <a:ext cx="83045" cy="137834"/>
            </a:xfrm>
            <a:custGeom>
              <a:avLst/>
              <a:gdLst/>
              <a:ahLst/>
              <a:cxnLst/>
              <a:rect r="r" b="b" t="t" l="l"/>
              <a:pathLst>
                <a:path h="137834" w="83045">
                  <a:moveTo>
                    <a:pt x="83045" y="0"/>
                  </a:moveTo>
                  <a:lnTo>
                    <a:pt x="0" y="0"/>
                  </a:lnTo>
                  <a:lnTo>
                    <a:pt x="0" y="137834"/>
                  </a:lnTo>
                  <a:lnTo>
                    <a:pt x="83045" y="137834"/>
                  </a:lnTo>
                  <a:lnTo>
                    <a:pt x="83045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8" id="58"/>
            <p:cNvSpPr txBox="true"/>
            <p:nvPr/>
          </p:nvSpPr>
          <p:spPr>
            <a:xfrm rot="0">
              <a:off x="210718" y="-28575"/>
              <a:ext cx="1704895" cy="365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88"/>
                </a:lnSpc>
              </a:pPr>
              <a:r>
                <a:rPr lang="en-US" b="true" sz="1706" u="sng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FEBRUARY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24379205" y="10993327"/>
            <a:ext cx="1436710" cy="252991"/>
            <a:chOff x="0" y="0"/>
            <a:chExt cx="1915613" cy="337321"/>
          </a:xfrm>
        </p:grpSpPr>
        <p:sp>
          <p:nvSpPr>
            <p:cNvPr name="Freeform 60" id="60"/>
            <p:cNvSpPr/>
            <p:nvPr/>
          </p:nvSpPr>
          <p:spPr>
            <a:xfrm flipH="true" flipV="false" rot="0">
              <a:off x="0" y="50887"/>
              <a:ext cx="83045" cy="137834"/>
            </a:xfrm>
            <a:custGeom>
              <a:avLst/>
              <a:gdLst/>
              <a:ahLst/>
              <a:cxnLst/>
              <a:rect r="r" b="b" t="t" l="l"/>
              <a:pathLst>
                <a:path h="137834" w="83045">
                  <a:moveTo>
                    <a:pt x="83045" y="0"/>
                  </a:moveTo>
                  <a:lnTo>
                    <a:pt x="0" y="0"/>
                  </a:lnTo>
                  <a:lnTo>
                    <a:pt x="0" y="137834"/>
                  </a:lnTo>
                  <a:lnTo>
                    <a:pt x="83045" y="137834"/>
                  </a:lnTo>
                  <a:lnTo>
                    <a:pt x="83045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1" id="61"/>
            <p:cNvSpPr txBox="true"/>
            <p:nvPr/>
          </p:nvSpPr>
          <p:spPr>
            <a:xfrm rot="0">
              <a:off x="210718" y="-28575"/>
              <a:ext cx="1704895" cy="365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88"/>
                </a:lnSpc>
              </a:pPr>
              <a:r>
                <a:rPr lang="en-US" b="true" sz="1706" u="sng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MARCH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24379205" y="11326582"/>
            <a:ext cx="1436710" cy="252991"/>
            <a:chOff x="0" y="0"/>
            <a:chExt cx="1915613" cy="337321"/>
          </a:xfrm>
        </p:grpSpPr>
        <p:sp>
          <p:nvSpPr>
            <p:cNvPr name="Freeform 63" id="63"/>
            <p:cNvSpPr/>
            <p:nvPr/>
          </p:nvSpPr>
          <p:spPr>
            <a:xfrm flipH="true" flipV="false" rot="0">
              <a:off x="0" y="50887"/>
              <a:ext cx="83045" cy="137834"/>
            </a:xfrm>
            <a:custGeom>
              <a:avLst/>
              <a:gdLst/>
              <a:ahLst/>
              <a:cxnLst/>
              <a:rect r="r" b="b" t="t" l="l"/>
              <a:pathLst>
                <a:path h="137834" w="83045">
                  <a:moveTo>
                    <a:pt x="83045" y="0"/>
                  </a:moveTo>
                  <a:lnTo>
                    <a:pt x="0" y="0"/>
                  </a:lnTo>
                  <a:lnTo>
                    <a:pt x="0" y="137834"/>
                  </a:lnTo>
                  <a:lnTo>
                    <a:pt x="83045" y="137834"/>
                  </a:lnTo>
                  <a:lnTo>
                    <a:pt x="83045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4" id="64"/>
            <p:cNvSpPr txBox="true"/>
            <p:nvPr/>
          </p:nvSpPr>
          <p:spPr>
            <a:xfrm rot="0">
              <a:off x="210718" y="-28575"/>
              <a:ext cx="1704895" cy="365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88"/>
                </a:lnSpc>
              </a:pPr>
              <a:r>
                <a:rPr lang="en-US" b="true" sz="1706" u="sng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APRIL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24379205" y="11659837"/>
            <a:ext cx="1436710" cy="252991"/>
            <a:chOff x="0" y="0"/>
            <a:chExt cx="1915613" cy="337321"/>
          </a:xfrm>
        </p:grpSpPr>
        <p:sp>
          <p:nvSpPr>
            <p:cNvPr name="Freeform 66" id="66"/>
            <p:cNvSpPr/>
            <p:nvPr/>
          </p:nvSpPr>
          <p:spPr>
            <a:xfrm flipH="true" flipV="false" rot="0">
              <a:off x="0" y="50887"/>
              <a:ext cx="83045" cy="137834"/>
            </a:xfrm>
            <a:custGeom>
              <a:avLst/>
              <a:gdLst/>
              <a:ahLst/>
              <a:cxnLst/>
              <a:rect r="r" b="b" t="t" l="l"/>
              <a:pathLst>
                <a:path h="137834" w="83045">
                  <a:moveTo>
                    <a:pt x="83045" y="0"/>
                  </a:moveTo>
                  <a:lnTo>
                    <a:pt x="0" y="0"/>
                  </a:lnTo>
                  <a:lnTo>
                    <a:pt x="0" y="137834"/>
                  </a:lnTo>
                  <a:lnTo>
                    <a:pt x="83045" y="137834"/>
                  </a:lnTo>
                  <a:lnTo>
                    <a:pt x="83045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7" id="67"/>
            <p:cNvSpPr txBox="true"/>
            <p:nvPr/>
          </p:nvSpPr>
          <p:spPr>
            <a:xfrm rot="0">
              <a:off x="210718" y="-28575"/>
              <a:ext cx="1704895" cy="365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88"/>
                </a:lnSpc>
              </a:pPr>
              <a:r>
                <a:rPr lang="en-US" b="true" sz="1706" u="sng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MAY</a:t>
              </a: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24379205" y="11993092"/>
            <a:ext cx="1436710" cy="252991"/>
            <a:chOff x="0" y="0"/>
            <a:chExt cx="1915613" cy="337321"/>
          </a:xfrm>
        </p:grpSpPr>
        <p:sp>
          <p:nvSpPr>
            <p:cNvPr name="Freeform 69" id="69"/>
            <p:cNvSpPr/>
            <p:nvPr/>
          </p:nvSpPr>
          <p:spPr>
            <a:xfrm flipH="true" flipV="false" rot="0">
              <a:off x="0" y="50887"/>
              <a:ext cx="83045" cy="137834"/>
            </a:xfrm>
            <a:custGeom>
              <a:avLst/>
              <a:gdLst/>
              <a:ahLst/>
              <a:cxnLst/>
              <a:rect r="r" b="b" t="t" l="l"/>
              <a:pathLst>
                <a:path h="137834" w="83045">
                  <a:moveTo>
                    <a:pt x="83045" y="0"/>
                  </a:moveTo>
                  <a:lnTo>
                    <a:pt x="0" y="0"/>
                  </a:lnTo>
                  <a:lnTo>
                    <a:pt x="0" y="137834"/>
                  </a:lnTo>
                  <a:lnTo>
                    <a:pt x="83045" y="137834"/>
                  </a:lnTo>
                  <a:lnTo>
                    <a:pt x="83045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0" id="70"/>
            <p:cNvSpPr txBox="true"/>
            <p:nvPr/>
          </p:nvSpPr>
          <p:spPr>
            <a:xfrm rot="0">
              <a:off x="210718" y="-28575"/>
              <a:ext cx="1704895" cy="365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88"/>
                </a:lnSpc>
              </a:pPr>
              <a:r>
                <a:rPr lang="en-US" b="true" sz="1706" u="sng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JUNE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24379205" y="12326347"/>
            <a:ext cx="1436710" cy="252991"/>
            <a:chOff x="0" y="0"/>
            <a:chExt cx="1915613" cy="337321"/>
          </a:xfrm>
        </p:grpSpPr>
        <p:sp>
          <p:nvSpPr>
            <p:cNvPr name="Freeform 72" id="72"/>
            <p:cNvSpPr/>
            <p:nvPr/>
          </p:nvSpPr>
          <p:spPr>
            <a:xfrm flipH="true" flipV="false" rot="0">
              <a:off x="0" y="50887"/>
              <a:ext cx="83045" cy="137834"/>
            </a:xfrm>
            <a:custGeom>
              <a:avLst/>
              <a:gdLst/>
              <a:ahLst/>
              <a:cxnLst/>
              <a:rect r="r" b="b" t="t" l="l"/>
              <a:pathLst>
                <a:path h="137834" w="83045">
                  <a:moveTo>
                    <a:pt x="83045" y="0"/>
                  </a:moveTo>
                  <a:lnTo>
                    <a:pt x="0" y="0"/>
                  </a:lnTo>
                  <a:lnTo>
                    <a:pt x="0" y="137834"/>
                  </a:lnTo>
                  <a:lnTo>
                    <a:pt x="83045" y="137834"/>
                  </a:lnTo>
                  <a:lnTo>
                    <a:pt x="83045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3" id="73"/>
            <p:cNvSpPr txBox="true"/>
            <p:nvPr/>
          </p:nvSpPr>
          <p:spPr>
            <a:xfrm rot="0">
              <a:off x="210718" y="-28575"/>
              <a:ext cx="1704895" cy="365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88"/>
                </a:lnSpc>
              </a:pPr>
              <a:r>
                <a:rPr lang="en-US" b="true" sz="1706" u="sng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JULY</a:t>
              </a: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24379205" y="12659601"/>
            <a:ext cx="1436710" cy="252991"/>
            <a:chOff x="0" y="0"/>
            <a:chExt cx="1915613" cy="337321"/>
          </a:xfrm>
        </p:grpSpPr>
        <p:sp>
          <p:nvSpPr>
            <p:cNvPr name="Freeform 75" id="75"/>
            <p:cNvSpPr/>
            <p:nvPr/>
          </p:nvSpPr>
          <p:spPr>
            <a:xfrm flipH="true" flipV="false" rot="0">
              <a:off x="0" y="50887"/>
              <a:ext cx="83045" cy="137834"/>
            </a:xfrm>
            <a:custGeom>
              <a:avLst/>
              <a:gdLst/>
              <a:ahLst/>
              <a:cxnLst/>
              <a:rect r="r" b="b" t="t" l="l"/>
              <a:pathLst>
                <a:path h="137834" w="83045">
                  <a:moveTo>
                    <a:pt x="83045" y="0"/>
                  </a:moveTo>
                  <a:lnTo>
                    <a:pt x="0" y="0"/>
                  </a:lnTo>
                  <a:lnTo>
                    <a:pt x="0" y="137834"/>
                  </a:lnTo>
                  <a:lnTo>
                    <a:pt x="83045" y="137834"/>
                  </a:lnTo>
                  <a:lnTo>
                    <a:pt x="83045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6" id="76"/>
            <p:cNvSpPr txBox="true"/>
            <p:nvPr/>
          </p:nvSpPr>
          <p:spPr>
            <a:xfrm rot="0">
              <a:off x="210718" y="-28575"/>
              <a:ext cx="1704895" cy="365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88"/>
                </a:lnSpc>
              </a:pPr>
              <a:r>
                <a:rPr lang="en-US" b="true" sz="1706" u="sng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AUGUST</a:t>
              </a: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24379205" y="12992856"/>
            <a:ext cx="1832665" cy="252991"/>
            <a:chOff x="0" y="0"/>
            <a:chExt cx="2443553" cy="337321"/>
          </a:xfrm>
        </p:grpSpPr>
        <p:sp>
          <p:nvSpPr>
            <p:cNvPr name="Freeform 78" id="78"/>
            <p:cNvSpPr/>
            <p:nvPr/>
          </p:nvSpPr>
          <p:spPr>
            <a:xfrm flipH="true" flipV="false" rot="0">
              <a:off x="0" y="50887"/>
              <a:ext cx="83045" cy="137834"/>
            </a:xfrm>
            <a:custGeom>
              <a:avLst/>
              <a:gdLst/>
              <a:ahLst/>
              <a:cxnLst/>
              <a:rect r="r" b="b" t="t" l="l"/>
              <a:pathLst>
                <a:path h="137834" w="83045">
                  <a:moveTo>
                    <a:pt x="83045" y="0"/>
                  </a:moveTo>
                  <a:lnTo>
                    <a:pt x="0" y="0"/>
                  </a:lnTo>
                  <a:lnTo>
                    <a:pt x="0" y="137834"/>
                  </a:lnTo>
                  <a:lnTo>
                    <a:pt x="83045" y="137834"/>
                  </a:lnTo>
                  <a:lnTo>
                    <a:pt x="83045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9" id="79"/>
            <p:cNvSpPr txBox="true"/>
            <p:nvPr/>
          </p:nvSpPr>
          <p:spPr>
            <a:xfrm rot="0">
              <a:off x="210718" y="-28575"/>
              <a:ext cx="2232836" cy="365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88"/>
                </a:lnSpc>
              </a:pPr>
              <a:r>
                <a:rPr lang="en-US" b="true" sz="1706" u="sng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SEMPTEMBER</a:t>
              </a: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24379205" y="13326111"/>
            <a:ext cx="1436710" cy="252991"/>
            <a:chOff x="0" y="0"/>
            <a:chExt cx="1915613" cy="337321"/>
          </a:xfrm>
        </p:grpSpPr>
        <p:sp>
          <p:nvSpPr>
            <p:cNvPr name="Freeform 81" id="81"/>
            <p:cNvSpPr/>
            <p:nvPr/>
          </p:nvSpPr>
          <p:spPr>
            <a:xfrm flipH="true" flipV="false" rot="0">
              <a:off x="0" y="50887"/>
              <a:ext cx="83045" cy="137834"/>
            </a:xfrm>
            <a:custGeom>
              <a:avLst/>
              <a:gdLst/>
              <a:ahLst/>
              <a:cxnLst/>
              <a:rect r="r" b="b" t="t" l="l"/>
              <a:pathLst>
                <a:path h="137834" w="83045">
                  <a:moveTo>
                    <a:pt x="83045" y="0"/>
                  </a:moveTo>
                  <a:lnTo>
                    <a:pt x="0" y="0"/>
                  </a:lnTo>
                  <a:lnTo>
                    <a:pt x="0" y="137834"/>
                  </a:lnTo>
                  <a:lnTo>
                    <a:pt x="83045" y="137834"/>
                  </a:lnTo>
                  <a:lnTo>
                    <a:pt x="83045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2" id="82"/>
            <p:cNvSpPr txBox="true"/>
            <p:nvPr/>
          </p:nvSpPr>
          <p:spPr>
            <a:xfrm rot="0">
              <a:off x="210718" y="-28575"/>
              <a:ext cx="1704895" cy="365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88"/>
                </a:lnSpc>
              </a:pPr>
              <a:r>
                <a:rPr lang="en-US" b="true" sz="1706" u="sng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OCTOBER</a:t>
              </a: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24379205" y="13659366"/>
            <a:ext cx="1570431" cy="252991"/>
            <a:chOff x="0" y="0"/>
            <a:chExt cx="2093908" cy="337321"/>
          </a:xfrm>
        </p:grpSpPr>
        <p:sp>
          <p:nvSpPr>
            <p:cNvPr name="Freeform 84" id="84"/>
            <p:cNvSpPr/>
            <p:nvPr/>
          </p:nvSpPr>
          <p:spPr>
            <a:xfrm flipH="true" flipV="false" rot="0">
              <a:off x="0" y="50887"/>
              <a:ext cx="83045" cy="137834"/>
            </a:xfrm>
            <a:custGeom>
              <a:avLst/>
              <a:gdLst/>
              <a:ahLst/>
              <a:cxnLst/>
              <a:rect r="r" b="b" t="t" l="l"/>
              <a:pathLst>
                <a:path h="137834" w="83045">
                  <a:moveTo>
                    <a:pt x="83045" y="0"/>
                  </a:moveTo>
                  <a:lnTo>
                    <a:pt x="0" y="0"/>
                  </a:lnTo>
                  <a:lnTo>
                    <a:pt x="0" y="137834"/>
                  </a:lnTo>
                  <a:lnTo>
                    <a:pt x="83045" y="137834"/>
                  </a:lnTo>
                  <a:lnTo>
                    <a:pt x="83045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5" id="85"/>
            <p:cNvSpPr txBox="true"/>
            <p:nvPr/>
          </p:nvSpPr>
          <p:spPr>
            <a:xfrm rot="0">
              <a:off x="210718" y="-28575"/>
              <a:ext cx="1883191" cy="365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88"/>
                </a:lnSpc>
              </a:pPr>
              <a:r>
                <a:rPr lang="en-US" b="true" sz="1706" u="sng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NOVEMBER</a:t>
              </a:r>
            </a:p>
          </p:txBody>
        </p:sp>
      </p:grpSp>
      <p:grpSp>
        <p:nvGrpSpPr>
          <p:cNvPr name="Group 86" id="86"/>
          <p:cNvGrpSpPr/>
          <p:nvPr/>
        </p:nvGrpSpPr>
        <p:grpSpPr>
          <a:xfrm rot="0">
            <a:off x="24379205" y="13992621"/>
            <a:ext cx="1666619" cy="252991"/>
            <a:chOff x="0" y="0"/>
            <a:chExt cx="2222159" cy="337321"/>
          </a:xfrm>
        </p:grpSpPr>
        <p:sp>
          <p:nvSpPr>
            <p:cNvPr name="Freeform 87" id="87"/>
            <p:cNvSpPr/>
            <p:nvPr/>
          </p:nvSpPr>
          <p:spPr>
            <a:xfrm flipH="true" flipV="false" rot="0">
              <a:off x="0" y="50887"/>
              <a:ext cx="83045" cy="137834"/>
            </a:xfrm>
            <a:custGeom>
              <a:avLst/>
              <a:gdLst/>
              <a:ahLst/>
              <a:cxnLst/>
              <a:rect r="r" b="b" t="t" l="l"/>
              <a:pathLst>
                <a:path h="137834" w="83045">
                  <a:moveTo>
                    <a:pt x="83045" y="0"/>
                  </a:moveTo>
                  <a:lnTo>
                    <a:pt x="0" y="0"/>
                  </a:lnTo>
                  <a:lnTo>
                    <a:pt x="0" y="137834"/>
                  </a:lnTo>
                  <a:lnTo>
                    <a:pt x="83045" y="137834"/>
                  </a:lnTo>
                  <a:lnTo>
                    <a:pt x="83045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8" id="88"/>
            <p:cNvSpPr txBox="true"/>
            <p:nvPr/>
          </p:nvSpPr>
          <p:spPr>
            <a:xfrm rot="0">
              <a:off x="210718" y="-28575"/>
              <a:ext cx="2011441" cy="365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88"/>
                </a:lnSpc>
              </a:pPr>
              <a:r>
                <a:rPr lang="en-US" b="true" sz="1706" u="sng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DECEMBER</a:t>
              </a:r>
            </a:p>
          </p:txBody>
        </p:sp>
      </p:grpSp>
      <p:grpSp>
        <p:nvGrpSpPr>
          <p:cNvPr name="Group 89" id="89"/>
          <p:cNvGrpSpPr/>
          <p:nvPr/>
        </p:nvGrpSpPr>
        <p:grpSpPr>
          <a:xfrm rot="0">
            <a:off x="23749894" y="14245611"/>
            <a:ext cx="1258622" cy="374650"/>
            <a:chOff x="0" y="0"/>
            <a:chExt cx="1678163" cy="499533"/>
          </a:xfrm>
        </p:grpSpPr>
        <p:sp>
          <p:nvSpPr>
            <p:cNvPr name="Freeform 90" id="90"/>
            <p:cNvSpPr/>
            <p:nvPr/>
          </p:nvSpPr>
          <p:spPr>
            <a:xfrm flipH="true" flipV="false" rot="0">
              <a:off x="0" y="79854"/>
              <a:ext cx="204745" cy="339825"/>
            </a:xfrm>
            <a:custGeom>
              <a:avLst/>
              <a:gdLst/>
              <a:ahLst/>
              <a:cxnLst/>
              <a:rect r="r" b="b" t="t" l="l"/>
              <a:pathLst>
                <a:path h="339825" w="204745">
                  <a:moveTo>
                    <a:pt x="204745" y="0"/>
                  </a:moveTo>
                  <a:lnTo>
                    <a:pt x="0" y="0"/>
                  </a:lnTo>
                  <a:lnTo>
                    <a:pt x="0" y="339825"/>
                  </a:lnTo>
                  <a:lnTo>
                    <a:pt x="204745" y="339825"/>
                  </a:lnTo>
                  <a:lnTo>
                    <a:pt x="204745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1" id="91"/>
            <p:cNvSpPr txBox="true"/>
            <p:nvPr/>
          </p:nvSpPr>
          <p:spPr>
            <a:xfrm rot="0">
              <a:off x="460783" y="-57150"/>
              <a:ext cx="1217380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 u="sng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2020</a:t>
              </a:r>
            </a:p>
          </p:txBody>
        </p:sp>
      </p:grpSp>
      <p:grpSp>
        <p:nvGrpSpPr>
          <p:cNvPr name="Group 92" id="92"/>
          <p:cNvGrpSpPr/>
          <p:nvPr/>
        </p:nvGrpSpPr>
        <p:grpSpPr>
          <a:xfrm rot="0">
            <a:off x="26779741" y="9236594"/>
            <a:ext cx="1237737" cy="374650"/>
            <a:chOff x="0" y="0"/>
            <a:chExt cx="1650316" cy="499533"/>
          </a:xfrm>
        </p:grpSpPr>
        <p:sp>
          <p:nvSpPr>
            <p:cNvPr name="Freeform 93" id="93"/>
            <p:cNvSpPr/>
            <p:nvPr/>
          </p:nvSpPr>
          <p:spPr>
            <a:xfrm flipH="true" flipV="false" rot="0">
              <a:off x="0" y="79854"/>
              <a:ext cx="204745" cy="339825"/>
            </a:xfrm>
            <a:custGeom>
              <a:avLst/>
              <a:gdLst/>
              <a:ahLst/>
              <a:cxnLst/>
              <a:rect r="r" b="b" t="t" l="l"/>
              <a:pathLst>
                <a:path h="339825" w="204745">
                  <a:moveTo>
                    <a:pt x="204745" y="0"/>
                  </a:moveTo>
                  <a:lnTo>
                    <a:pt x="0" y="0"/>
                  </a:lnTo>
                  <a:lnTo>
                    <a:pt x="0" y="339825"/>
                  </a:lnTo>
                  <a:lnTo>
                    <a:pt x="204745" y="339825"/>
                  </a:lnTo>
                  <a:lnTo>
                    <a:pt x="204745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4" id="94"/>
            <p:cNvSpPr txBox="true"/>
            <p:nvPr/>
          </p:nvSpPr>
          <p:spPr>
            <a:xfrm rot="0">
              <a:off x="460783" y="-57150"/>
              <a:ext cx="1189533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 u="sng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2019</a:t>
              </a:r>
            </a:p>
          </p:txBody>
        </p:sp>
      </p:grpSp>
      <p:grpSp>
        <p:nvGrpSpPr>
          <p:cNvPr name="Group 95" id="95"/>
          <p:cNvGrpSpPr/>
          <p:nvPr/>
        </p:nvGrpSpPr>
        <p:grpSpPr>
          <a:xfrm rot="0">
            <a:off x="26779741" y="9952168"/>
            <a:ext cx="1108421" cy="374650"/>
            <a:chOff x="0" y="0"/>
            <a:chExt cx="1477894" cy="499533"/>
          </a:xfrm>
        </p:grpSpPr>
        <p:sp>
          <p:nvSpPr>
            <p:cNvPr name="Freeform 96" id="96"/>
            <p:cNvSpPr/>
            <p:nvPr/>
          </p:nvSpPr>
          <p:spPr>
            <a:xfrm flipH="true" flipV="false" rot="0">
              <a:off x="0" y="79854"/>
              <a:ext cx="204745" cy="339825"/>
            </a:xfrm>
            <a:custGeom>
              <a:avLst/>
              <a:gdLst/>
              <a:ahLst/>
              <a:cxnLst/>
              <a:rect r="r" b="b" t="t" l="l"/>
              <a:pathLst>
                <a:path h="339825" w="204745">
                  <a:moveTo>
                    <a:pt x="204745" y="0"/>
                  </a:moveTo>
                  <a:lnTo>
                    <a:pt x="0" y="0"/>
                  </a:lnTo>
                  <a:lnTo>
                    <a:pt x="0" y="339825"/>
                  </a:lnTo>
                  <a:lnTo>
                    <a:pt x="204745" y="339825"/>
                  </a:lnTo>
                  <a:lnTo>
                    <a:pt x="204745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7" id="97"/>
            <p:cNvSpPr txBox="true"/>
            <p:nvPr/>
          </p:nvSpPr>
          <p:spPr>
            <a:xfrm rot="0">
              <a:off x="460783" y="-57150"/>
              <a:ext cx="1017111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 u="sng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2018</a:t>
              </a:r>
            </a:p>
          </p:txBody>
        </p:sp>
      </p:grpSp>
      <p:grpSp>
        <p:nvGrpSpPr>
          <p:cNvPr name="Group 98" id="98"/>
          <p:cNvGrpSpPr/>
          <p:nvPr/>
        </p:nvGrpSpPr>
        <p:grpSpPr>
          <a:xfrm rot="0">
            <a:off x="26779741" y="10667742"/>
            <a:ext cx="1108421" cy="374650"/>
            <a:chOff x="0" y="0"/>
            <a:chExt cx="1477894" cy="499533"/>
          </a:xfrm>
        </p:grpSpPr>
        <p:sp>
          <p:nvSpPr>
            <p:cNvPr name="Freeform 99" id="99"/>
            <p:cNvSpPr/>
            <p:nvPr/>
          </p:nvSpPr>
          <p:spPr>
            <a:xfrm flipH="true" flipV="false" rot="0">
              <a:off x="0" y="79854"/>
              <a:ext cx="204745" cy="339825"/>
            </a:xfrm>
            <a:custGeom>
              <a:avLst/>
              <a:gdLst/>
              <a:ahLst/>
              <a:cxnLst/>
              <a:rect r="r" b="b" t="t" l="l"/>
              <a:pathLst>
                <a:path h="339825" w="204745">
                  <a:moveTo>
                    <a:pt x="204745" y="0"/>
                  </a:moveTo>
                  <a:lnTo>
                    <a:pt x="0" y="0"/>
                  </a:lnTo>
                  <a:lnTo>
                    <a:pt x="0" y="339825"/>
                  </a:lnTo>
                  <a:lnTo>
                    <a:pt x="204745" y="339825"/>
                  </a:lnTo>
                  <a:lnTo>
                    <a:pt x="204745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0" id="100"/>
            <p:cNvSpPr txBox="true"/>
            <p:nvPr/>
          </p:nvSpPr>
          <p:spPr>
            <a:xfrm rot="0">
              <a:off x="460783" y="-57150"/>
              <a:ext cx="1017111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 u="sng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2017</a:t>
              </a:r>
            </a:p>
          </p:txBody>
        </p:sp>
      </p:grpSp>
      <p:grpSp>
        <p:nvGrpSpPr>
          <p:cNvPr name="Group 101" id="101"/>
          <p:cNvGrpSpPr/>
          <p:nvPr/>
        </p:nvGrpSpPr>
        <p:grpSpPr>
          <a:xfrm rot="0">
            <a:off x="26779741" y="11383316"/>
            <a:ext cx="1237737" cy="374650"/>
            <a:chOff x="0" y="0"/>
            <a:chExt cx="1650316" cy="499533"/>
          </a:xfrm>
        </p:grpSpPr>
        <p:sp>
          <p:nvSpPr>
            <p:cNvPr name="Freeform 102" id="102"/>
            <p:cNvSpPr/>
            <p:nvPr/>
          </p:nvSpPr>
          <p:spPr>
            <a:xfrm flipH="true" flipV="false" rot="0">
              <a:off x="0" y="79854"/>
              <a:ext cx="204745" cy="339825"/>
            </a:xfrm>
            <a:custGeom>
              <a:avLst/>
              <a:gdLst/>
              <a:ahLst/>
              <a:cxnLst/>
              <a:rect r="r" b="b" t="t" l="l"/>
              <a:pathLst>
                <a:path h="339825" w="204745">
                  <a:moveTo>
                    <a:pt x="204745" y="0"/>
                  </a:moveTo>
                  <a:lnTo>
                    <a:pt x="0" y="0"/>
                  </a:lnTo>
                  <a:lnTo>
                    <a:pt x="0" y="339825"/>
                  </a:lnTo>
                  <a:lnTo>
                    <a:pt x="204745" y="339825"/>
                  </a:lnTo>
                  <a:lnTo>
                    <a:pt x="204745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3" id="103"/>
            <p:cNvSpPr txBox="true"/>
            <p:nvPr/>
          </p:nvSpPr>
          <p:spPr>
            <a:xfrm rot="0">
              <a:off x="460783" y="-57150"/>
              <a:ext cx="1189533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 u="sng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2016</a:t>
              </a:r>
            </a:p>
          </p:txBody>
        </p:sp>
      </p:grpSp>
      <p:grpSp>
        <p:nvGrpSpPr>
          <p:cNvPr name="Group 104" id="104"/>
          <p:cNvGrpSpPr/>
          <p:nvPr/>
        </p:nvGrpSpPr>
        <p:grpSpPr>
          <a:xfrm rot="0">
            <a:off x="26779741" y="12098890"/>
            <a:ext cx="1108421" cy="374650"/>
            <a:chOff x="0" y="0"/>
            <a:chExt cx="1477894" cy="499533"/>
          </a:xfrm>
        </p:grpSpPr>
        <p:sp>
          <p:nvSpPr>
            <p:cNvPr name="Freeform 105" id="105"/>
            <p:cNvSpPr/>
            <p:nvPr/>
          </p:nvSpPr>
          <p:spPr>
            <a:xfrm flipH="true" flipV="false" rot="0">
              <a:off x="0" y="79854"/>
              <a:ext cx="204745" cy="339825"/>
            </a:xfrm>
            <a:custGeom>
              <a:avLst/>
              <a:gdLst/>
              <a:ahLst/>
              <a:cxnLst/>
              <a:rect r="r" b="b" t="t" l="l"/>
              <a:pathLst>
                <a:path h="339825" w="204745">
                  <a:moveTo>
                    <a:pt x="204745" y="0"/>
                  </a:moveTo>
                  <a:lnTo>
                    <a:pt x="0" y="0"/>
                  </a:lnTo>
                  <a:lnTo>
                    <a:pt x="0" y="339825"/>
                  </a:lnTo>
                  <a:lnTo>
                    <a:pt x="204745" y="339825"/>
                  </a:lnTo>
                  <a:lnTo>
                    <a:pt x="204745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6" id="106"/>
            <p:cNvSpPr txBox="true"/>
            <p:nvPr/>
          </p:nvSpPr>
          <p:spPr>
            <a:xfrm rot="0">
              <a:off x="460783" y="-57150"/>
              <a:ext cx="1017111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 u="sng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2015</a:t>
              </a:r>
            </a:p>
          </p:txBody>
        </p:sp>
      </p:grpSp>
      <p:grpSp>
        <p:nvGrpSpPr>
          <p:cNvPr name="Group 107" id="107"/>
          <p:cNvGrpSpPr/>
          <p:nvPr/>
        </p:nvGrpSpPr>
        <p:grpSpPr>
          <a:xfrm rot="0">
            <a:off x="26779741" y="12814464"/>
            <a:ext cx="1561028" cy="374650"/>
            <a:chOff x="0" y="0"/>
            <a:chExt cx="2081371" cy="499533"/>
          </a:xfrm>
        </p:grpSpPr>
        <p:sp>
          <p:nvSpPr>
            <p:cNvPr name="Freeform 108" id="108"/>
            <p:cNvSpPr/>
            <p:nvPr/>
          </p:nvSpPr>
          <p:spPr>
            <a:xfrm flipH="true" flipV="false" rot="0">
              <a:off x="0" y="79854"/>
              <a:ext cx="204745" cy="339825"/>
            </a:xfrm>
            <a:custGeom>
              <a:avLst/>
              <a:gdLst/>
              <a:ahLst/>
              <a:cxnLst/>
              <a:rect r="r" b="b" t="t" l="l"/>
              <a:pathLst>
                <a:path h="339825" w="204745">
                  <a:moveTo>
                    <a:pt x="204745" y="0"/>
                  </a:moveTo>
                  <a:lnTo>
                    <a:pt x="0" y="0"/>
                  </a:lnTo>
                  <a:lnTo>
                    <a:pt x="0" y="339825"/>
                  </a:lnTo>
                  <a:lnTo>
                    <a:pt x="204745" y="339825"/>
                  </a:lnTo>
                  <a:lnTo>
                    <a:pt x="204745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9" id="109"/>
            <p:cNvSpPr txBox="true"/>
            <p:nvPr/>
          </p:nvSpPr>
          <p:spPr>
            <a:xfrm rot="0">
              <a:off x="460783" y="-57150"/>
              <a:ext cx="1620588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 u="sng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2014</a:t>
              </a:r>
            </a:p>
          </p:txBody>
        </p:sp>
      </p:grpSp>
      <p:grpSp>
        <p:nvGrpSpPr>
          <p:cNvPr name="Group 110" id="110"/>
          <p:cNvGrpSpPr/>
          <p:nvPr/>
        </p:nvGrpSpPr>
        <p:grpSpPr>
          <a:xfrm rot="0">
            <a:off x="26779741" y="13530037"/>
            <a:ext cx="1108421" cy="374650"/>
            <a:chOff x="0" y="0"/>
            <a:chExt cx="1477894" cy="499533"/>
          </a:xfrm>
        </p:grpSpPr>
        <p:sp>
          <p:nvSpPr>
            <p:cNvPr name="Freeform 111" id="111"/>
            <p:cNvSpPr/>
            <p:nvPr/>
          </p:nvSpPr>
          <p:spPr>
            <a:xfrm flipH="true" flipV="false" rot="0">
              <a:off x="0" y="79854"/>
              <a:ext cx="204745" cy="339825"/>
            </a:xfrm>
            <a:custGeom>
              <a:avLst/>
              <a:gdLst/>
              <a:ahLst/>
              <a:cxnLst/>
              <a:rect r="r" b="b" t="t" l="l"/>
              <a:pathLst>
                <a:path h="339825" w="204745">
                  <a:moveTo>
                    <a:pt x="204745" y="0"/>
                  </a:moveTo>
                  <a:lnTo>
                    <a:pt x="0" y="0"/>
                  </a:lnTo>
                  <a:lnTo>
                    <a:pt x="0" y="339825"/>
                  </a:lnTo>
                  <a:lnTo>
                    <a:pt x="204745" y="339825"/>
                  </a:lnTo>
                  <a:lnTo>
                    <a:pt x="204745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2" id="112"/>
            <p:cNvSpPr txBox="true"/>
            <p:nvPr/>
          </p:nvSpPr>
          <p:spPr>
            <a:xfrm rot="0">
              <a:off x="460783" y="-57150"/>
              <a:ext cx="1017111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 u="sng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2013</a:t>
              </a:r>
            </a:p>
          </p:txBody>
        </p:sp>
      </p:grpSp>
      <p:grpSp>
        <p:nvGrpSpPr>
          <p:cNvPr name="Group 113" id="113"/>
          <p:cNvGrpSpPr/>
          <p:nvPr/>
        </p:nvGrpSpPr>
        <p:grpSpPr>
          <a:xfrm rot="0">
            <a:off x="26779741" y="14245611"/>
            <a:ext cx="1108421" cy="374650"/>
            <a:chOff x="0" y="0"/>
            <a:chExt cx="1477894" cy="499533"/>
          </a:xfrm>
        </p:grpSpPr>
        <p:sp>
          <p:nvSpPr>
            <p:cNvPr name="Freeform 114" id="114"/>
            <p:cNvSpPr/>
            <p:nvPr/>
          </p:nvSpPr>
          <p:spPr>
            <a:xfrm flipH="true" flipV="false" rot="0">
              <a:off x="0" y="79854"/>
              <a:ext cx="204745" cy="339825"/>
            </a:xfrm>
            <a:custGeom>
              <a:avLst/>
              <a:gdLst/>
              <a:ahLst/>
              <a:cxnLst/>
              <a:rect r="r" b="b" t="t" l="l"/>
              <a:pathLst>
                <a:path h="339825" w="204745">
                  <a:moveTo>
                    <a:pt x="204745" y="0"/>
                  </a:moveTo>
                  <a:lnTo>
                    <a:pt x="0" y="0"/>
                  </a:lnTo>
                  <a:lnTo>
                    <a:pt x="0" y="339825"/>
                  </a:lnTo>
                  <a:lnTo>
                    <a:pt x="204745" y="339825"/>
                  </a:lnTo>
                  <a:lnTo>
                    <a:pt x="204745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5" id="115"/>
            <p:cNvSpPr txBox="true"/>
            <p:nvPr/>
          </p:nvSpPr>
          <p:spPr>
            <a:xfrm rot="0">
              <a:off x="460783" y="-57150"/>
              <a:ext cx="1017111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 u="sng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2012</a:t>
              </a:r>
            </a:p>
          </p:txBody>
        </p:sp>
      </p:grpSp>
      <p:sp>
        <p:nvSpPr>
          <p:cNvPr name="TextBox 116" id="116"/>
          <p:cNvSpPr txBox="true"/>
          <p:nvPr/>
        </p:nvSpPr>
        <p:spPr>
          <a:xfrm rot="0">
            <a:off x="2630789" y="3270205"/>
            <a:ext cx="25295537" cy="54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i="true">
                <a:solidFill>
                  <a:srgbClr val="000000"/>
                </a:solidFill>
                <a:latin typeface="Rubik Italics"/>
                <a:ea typeface="Rubik Italics"/>
                <a:cs typeface="Rubik Italics"/>
                <a:sym typeface="Rubik Italics"/>
              </a:rPr>
              <a:t>This graph depicts the real time load forecasting predicted by Power Shakti: The AI. It forecasting as per the daily trends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411271" cy="19202400"/>
            <a:chOff x="0" y="0"/>
            <a:chExt cx="34021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0215" cy="2709333"/>
            </a:xfrm>
            <a:custGeom>
              <a:avLst/>
              <a:gdLst/>
              <a:ahLst/>
              <a:cxnLst/>
              <a:rect r="r" b="b" t="t" l="l"/>
              <a:pathLst>
                <a:path h="2709333" w="340215">
                  <a:moveTo>
                    <a:pt x="0" y="0"/>
                  </a:moveTo>
                  <a:lnTo>
                    <a:pt x="340215" y="0"/>
                  </a:lnTo>
                  <a:lnTo>
                    <a:pt x="3402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9B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40215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8594" y="3467702"/>
            <a:ext cx="2120334" cy="2801826"/>
            <a:chOff x="0" y="0"/>
            <a:chExt cx="299165" cy="3953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9165" cy="395319"/>
            </a:xfrm>
            <a:custGeom>
              <a:avLst/>
              <a:gdLst/>
              <a:ahLst/>
              <a:cxnLst/>
              <a:rect r="r" b="b" t="t" l="l"/>
              <a:pathLst>
                <a:path h="395319" w="299165">
                  <a:moveTo>
                    <a:pt x="149583" y="0"/>
                  </a:moveTo>
                  <a:lnTo>
                    <a:pt x="149583" y="0"/>
                  </a:lnTo>
                  <a:cubicBezTo>
                    <a:pt x="232195" y="0"/>
                    <a:pt x="299165" y="66970"/>
                    <a:pt x="299165" y="149583"/>
                  </a:cubicBezTo>
                  <a:lnTo>
                    <a:pt x="299165" y="245737"/>
                  </a:lnTo>
                  <a:cubicBezTo>
                    <a:pt x="299165" y="328349"/>
                    <a:pt x="232195" y="395319"/>
                    <a:pt x="149583" y="395319"/>
                  </a:cubicBezTo>
                  <a:lnTo>
                    <a:pt x="149583" y="395319"/>
                  </a:lnTo>
                  <a:cubicBezTo>
                    <a:pt x="66970" y="395319"/>
                    <a:pt x="0" y="328349"/>
                    <a:pt x="0" y="245737"/>
                  </a:cubicBezTo>
                  <a:lnTo>
                    <a:pt x="0" y="149583"/>
                  </a:lnTo>
                  <a:cubicBezTo>
                    <a:pt x="0" y="66970"/>
                    <a:pt x="66970" y="0"/>
                    <a:pt x="149583" y="0"/>
                  </a:cubicBezTo>
                  <a:close/>
                </a:path>
              </a:pathLst>
            </a:custGeom>
            <a:solidFill>
              <a:srgbClr val="ED51B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99165" cy="461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11271" y="0"/>
            <a:ext cx="35993529" cy="1920240"/>
            <a:chOff x="0" y="0"/>
            <a:chExt cx="5078452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78452" cy="270933"/>
            </a:xfrm>
            <a:custGeom>
              <a:avLst/>
              <a:gdLst/>
              <a:ahLst/>
              <a:cxnLst/>
              <a:rect r="r" b="b" t="t" l="l"/>
              <a:pathLst>
                <a:path h="270933" w="5078452">
                  <a:moveTo>
                    <a:pt x="0" y="0"/>
                  </a:moveTo>
                  <a:lnTo>
                    <a:pt x="5078452" y="0"/>
                  </a:lnTo>
                  <a:lnTo>
                    <a:pt x="507845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5078452" cy="337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5030081" y="135582"/>
            <a:ext cx="2908958" cy="1598412"/>
          </a:xfrm>
          <a:custGeom>
            <a:avLst/>
            <a:gdLst/>
            <a:ahLst/>
            <a:cxnLst/>
            <a:rect r="r" b="b" t="t" l="l"/>
            <a:pathLst>
              <a:path h="1598412" w="2908958">
                <a:moveTo>
                  <a:pt x="0" y="0"/>
                </a:moveTo>
                <a:lnTo>
                  <a:pt x="2908958" y="0"/>
                </a:lnTo>
                <a:lnTo>
                  <a:pt x="2908958" y="1598412"/>
                </a:lnTo>
                <a:lnTo>
                  <a:pt x="0" y="1598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61073" y="527502"/>
            <a:ext cx="1699837" cy="2427961"/>
            <a:chOff x="0" y="0"/>
            <a:chExt cx="2266449" cy="32372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66449" cy="2266449"/>
            </a:xfrm>
            <a:custGeom>
              <a:avLst/>
              <a:gdLst/>
              <a:ahLst/>
              <a:cxnLst/>
              <a:rect r="r" b="b" t="t" l="l"/>
              <a:pathLst>
                <a:path h="2266449" w="2266449">
                  <a:moveTo>
                    <a:pt x="0" y="0"/>
                  </a:moveTo>
                  <a:lnTo>
                    <a:pt x="2266449" y="0"/>
                  </a:lnTo>
                  <a:lnTo>
                    <a:pt x="2266449" y="2266449"/>
                  </a:lnTo>
                  <a:lnTo>
                    <a:pt x="0" y="2266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10272" y="2422575"/>
              <a:ext cx="1701165" cy="8147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HOME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0755" y="3856349"/>
            <a:ext cx="1880473" cy="2024533"/>
            <a:chOff x="0" y="0"/>
            <a:chExt cx="2507298" cy="26993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54383" y="0"/>
              <a:ext cx="2050352" cy="1914516"/>
            </a:xfrm>
            <a:custGeom>
              <a:avLst/>
              <a:gdLst/>
              <a:ahLst/>
              <a:cxnLst/>
              <a:rect r="r" b="b" t="t" l="l"/>
              <a:pathLst>
                <a:path h="1914516" w="2050352">
                  <a:moveTo>
                    <a:pt x="0" y="0"/>
                  </a:moveTo>
                  <a:lnTo>
                    <a:pt x="2050351" y="0"/>
                  </a:lnTo>
                  <a:lnTo>
                    <a:pt x="2050351" y="1914516"/>
                  </a:lnTo>
                  <a:lnTo>
                    <a:pt x="0" y="1914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2098666"/>
              <a:ext cx="2507298" cy="600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STATISTICS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11832" y="6781767"/>
            <a:ext cx="1798320" cy="1990387"/>
            <a:chOff x="0" y="0"/>
            <a:chExt cx="2397760" cy="2653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32482" y="0"/>
              <a:ext cx="2101820" cy="1830494"/>
            </a:xfrm>
            <a:custGeom>
              <a:avLst/>
              <a:gdLst/>
              <a:ahLst/>
              <a:cxnLst/>
              <a:rect r="r" b="b" t="t" l="l"/>
              <a:pathLst>
                <a:path h="1830494" w="2101820">
                  <a:moveTo>
                    <a:pt x="0" y="0"/>
                  </a:moveTo>
                  <a:lnTo>
                    <a:pt x="2101820" y="0"/>
                  </a:lnTo>
                  <a:lnTo>
                    <a:pt x="2101820" y="1830494"/>
                  </a:lnTo>
                  <a:lnTo>
                    <a:pt x="0" y="1830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2009111"/>
              <a:ext cx="2397760" cy="644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CAUTIONS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0266" y="9673040"/>
            <a:ext cx="2081451" cy="2712836"/>
            <a:chOff x="0" y="0"/>
            <a:chExt cx="2775268" cy="361711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18227" y="0"/>
              <a:ext cx="2070844" cy="2070844"/>
            </a:xfrm>
            <a:custGeom>
              <a:avLst/>
              <a:gdLst/>
              <a:ahLst/>
              <a:cxnLst/>
              <a:rect r="r" b="b" t="t" l="l"/>
              <a:pathLst>
                <a:path h="2070844" w="2070844">
                  <a:moveTo>
                    <a:pt x="0" y="0"/>
                  </a:moveTo>
                  <a:lnTo>
                    <a:pt x="2070844" y="0"/>
                  </a:lnTo>
                  <a:lnTo>
                    <a:pt x="2070844" y="2070844"/>
                  </a:lnTo>
                  <a:lnTo>
                    <a:pt x="0" y="2070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0" y="2381404"/>
              <a:ext cx="2775268" cy="1235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COMMUNITY </a:t>
              </a: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SUPPORT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64742" y="13286762"/>
            <a:ext cx="1892498" cy="2227875"/>
            <a:chOff x="0" y="0"/>
            <a:chExt cx="2523331" cy="29705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226243" y="0"/>
              <a:ext cx="2070844" cy="2070844"/>
            </a:xfrm>
            <a:custGeom>
              <a:avLst/>
              <a:gdLst/>
              <a:ahLst/>
              <a:cxnLst/>
              <a:rect r="r" b="b" t="t" l="l"/>
              <a:pathLst>
                <a:path h="2070844" w="2070844">
                  <a:moveTo>
                    <a:pt x="0" y="0"/>
                  </a:moveTo>
                  <a:lnTo>
                    <a:pt x="2070845" y="0"/>
                  </a:lnTo>
                  <a:lnTo>
                    <a:pt x="2070845" y="2070844"/>
                  </a:lnTo>
                  <a:lnTo>
                    <a:pt x="0" y="2070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0" y="2253372"/>
              <a:ext cx="2523331" cy="717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SETTINGS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42110" y="16415523"/>
            <a:ext cx="1537764" cy="2276161"/>
            <a:chOff x="0" y="0"/>
            <a:chExt cx="2050352" cy="303488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50352" cy="2050352"/>
            </a:xfrm>
            <a:custGeom>
              <a:avLst/>
              <a:gdLst/>
              <a:ahLst/>
              <a:cxnLst/>
              <a:rect r="r" b="b" t="t" l="l"/>
              <a:pathLst>
                <a:path h="2050352" w="2050352">
                  <a:moveTo>
                    <a:pt x="0" y="0"/>
                  </a:moveTo>
                  <a:lnTo>
                    <a:pt x="2050352" y="0"/>
                  </a:lnTo>
                  <a:lnTo>
                    <a:pt x="2050352" y="2050352"/>
                  </a:lnTo>
                  <a:lnTo>
                    <a:pt x="0" y="2050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214248" y="2317753"/>
              <a:ext cx="1509712" cy="717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INFO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2630789" y="3465049"/>
            <a:ext cx="10486653" cy="6633436"/>
          </a:xfrm>
          <a:custGeom>
            <a:avLst/>
            <a:gdLst/>
            <a:ahLst/>
            <a:cxnLst/>
            <a:rect r="r" b="b" t="t" l="l"/>
            <a:pathLst>
              <a:path h="6633436" w="10486653">
                <a:moveTo>
                  <a:pt x="0" y="0"/>
                </a:moveTo>
                <a:lnTo>
                  <a:pt x="10486653" y="0"/>
                </a:lnTo>
                <a:lnTo>
                  <a:pt x="10486653" y="6633436"/>
                </a:lnTo>
                <a:lnTo>
                  <a:pt x="0" y="663343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-97814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630789" y="2156868"/>
            <a:ext cx="1051387" cy="852937"/>
          </a:xfrm>
          <a:custGeom>
            <a:avLst/>
            <a:gdLst/>
            <a:ahLst/>
            <a:cxnLst/>
            <a:rect r="r" b="b" t="t" l="l"/>
            <a:pathLst>
              <a:path h="852937" w="1051387">
                <a:moveTo>
                  <a:pt x="0" y="0"/>
                </a:moveTo>
                <a:lnTo>
                  <a:pt x="1051387" y="0"/>
                </a:lnTo>
                <a:lnTo>
                  <a:pt x="1051387" y="852937"/>
                </a:lnTo>
                <a:lnTo>
                  <a:pt x="0" y="8529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2630789" y="10572433"/>
            <a:ext cx="1051387" cy="852937"/>
          </a:xfrm>
          <a:custGeom>
            <a:avLst/>
            <a:gdLst/>
            <a:ahLst/>
            <a:cxnLst/>
            <a:rect r="r" b="b" t="t" l="l"/>
            <a:pathLst>
              <a:path h="852937" w="1051387">
                <a:moveTo>
                  <a:pt x="0" y="0"/>
                </a:moveTo>
                <a:lnTo>
                  <a:pt x="1051387" y="0"/>
                </a:lnTo>
                <a:lnTo>
                  <a:pt x="1051387" y="852938"/>
                </a:lnTo>
                <a:lnTo>
                  <a:pt x="0" y="8529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3336517" y="3465049"/>
            <a:ext cx="5683598" cy="2804479"/>
            <a:chOff x="0" y="0"/>
            <a:chExt cx="801919" cy="39569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01919" cy="395694"/>
            </a:xfrm>
            <a:custGeom>
              <a:avLst/>
              <a:gdLst/>
              <a:ahLst/>
              <a:cxnLst/>
              <a:rect r="r" b="b" t="t" l="l"/>
              <a:pathLst>
                <a:path h="395694" w="801919">
                  <a:moveTo>
                    <a:pt x="0" y="0"/>
                  </a:moveTo>
                  <a:lnTo>
                    <a:pt x="801919" y="0"/>
                  </a:lnTo>
                  <a:lnTo>
                    <a:pt x="801919" y="395694"/>
                  </a:lnTo>
                  <a:lnTo>
                    <a:pt x="0" y="395694"/>
                  </a:lnTo>
                  <a:close/>
                </a:path>
              </a:pathLst>
            </a:custGeom>
            <a:solidFill>
              <a:srgbClr val="F2DD9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801919" cy="452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32160475" y="3467702"/>
            <a:ext cx="6118249" cy="3020901"/>
            <a:chOff x="0" y="0"/>
            <a:chExt cx="863245" cy="42622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63245" cy="426229"/>
            </a:xfrm>
            <a:custGeom>
              <a:avLst/>
              <a:gdLst/>
              <a:ahLst/>
              <a:cxnLst/>
              <a:rect r="r" b="b" t="t" l="l"/>
              <a:pathLst>
                <a:path h="426229" w="863245">
                  <a:moveTo>
                    <a:pt x="0" y="0"/>
                  </a:moveTo>
                  <a:lnTo>
                    <a:pt x="863245" y="0"/>
                  </a:lnTo>
                  <a:lnTo>
                    <a:pt x="863245" y="426229"/>
                  </a:lnTo>
                  <a:lnTo>
                    <a:pt x="0" y="426229"/>
                  </a:lnTo>
                  <a:close/>
                </a:path>
              </a:pathLst>
            </a:custGeom>
            <a:solidFill>
              <a:srgbClr val="F2DD9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63245" cy="483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32160475" y="6669578"/>
            <a:ext cx="6118249" cy="3020901"/>
            <a:chOff x="0" y="0"/>
            <a:chExt cx="863245" cy="42622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63245" cy="426229"/>
            </a:xfrm>
            <a:custGeom>
              <a:avLst/>
              <a:gdLst/>
              <a:ahLst/>
              <a:cxnLst/>
              <a:rect r="r" b="b" t="t" l="l"/>
              <a:pathLst>
                <a:path h="426229" w="863245">
                  <a:moveTo>
                    <a:pt x="0" y="0"/>
                  </a:moveTo>
                  <a:lnTo>
                    <a:pt x="863245" y="0"/>
                  </a:lnTo>
                  <a:lnTo>
                    <a:pt x="863245" y="426229"/>
                  </a:lnTo>
                  <a:lnTo>
                    <a:pt x="0" y="426229"/>
                  </a:lnTo>
                  <a:close/>
                </a:path>
              </a:pathLst>
            </a:custGeom>
            <a:solidFill>
              <a:srgbClr val="F2DD9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863245" cy="483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3336517" y="6488603"/>
            <a:ext cx="5683598" cy="3609883"/>
            <a:chOff x="0" y="0"/>
            <a:chExt cx="801919" cy="50933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01919" cy="509331"/>
            </a:xfrm>
            <a:custGeom>
              <a:avLst/>
              <a:gdLst/>
              <a:ahLst/>
              <a:cxnLst/>
              <a:rect r="r" b="b" t="t" l="l"/>
              <a:pathLst>
                <a:path h="509331" w="801919">
                  <a:moveTo>
                    <a:pt x="0" y="0"/>
                  </a:moveTo>
                  <a:lnTo>
                    <a:pt x="801919" y="0"/>
                  </a:lnTo>
                  <a:lnTo>
                    <a:pt x="801919" y="509331"/>
                  </a:lnTo>
                  <a:lnTo>
                    <a:pt x="0" y="509331"/>
                  </a:lnTo>
                  <a:close/>
                </a:path>
              </a:pathLst>
            </a:custGeom>
            <a:solidFill>
              <a:srgbClr val="F2DD9F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801919" cy="566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0">
            <a:off x="13427312" y="3622973"/>
            <a:ext cx="690773" cy="594065"/>
          </a:xfrm>
          <a:custGeom>
            <a:avLst/>
            <a:gdLst/>
            <a:ahLst/>
            <a:cxnLst/>
            <a:rect r="r" b="b" t="t" l="l"/>
            <a:pathLst>
              <a:path h="594065" w="690773">
                <a:moveTo>
                  <a:pt x="0" y="0"/>
                </a:moveTo>
                <a:lnTo>
                  <a:pt x="690773" y="0"/>
                </a:lnTo>
                <a:lnTo>
                  <a:pt x="690773" y="594065"/>
                </a:lnTo>
                <a:lnTo>
                  <a:pt x="0" y="59406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3427312" y="6669578"/>
            <a:ext cx="690773" cy="594065"/>
          </a:xfrm>
          <a:custGeom>
            <a:avLst/>
            <a:gdLst/>
            <a:ahLst/>
            <a:cxnLst/>
            <a:rect r="r" b="b" t="t" l="l"/>
            <a:pathLst>
              <a:path h="594065" w="690773">
                <a:moveTo>
                  <a:pt x="0" y="0"/>
                </a:moveTo>
                <a:lnTo>
                  <a:pt x="690773" y="0"/>
                </a:lnTo>
                <a:lnTo>
                  <a:pt x="690773" y="594065"/>
                </a:lnTo>
                <a:lnTo>
                  <a:pt x="0" y="59406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0">
            <a:off x="17230031" y="9652374"/>
            <a:ext cx="1552880" cy="285115"/>
            <a:chOff x="0" y="0"/>
            <a:chExt cx="2070507" cy="380154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1753394" y="0"/>
              <a:ext cx="317113" cy="317113"/>
            </a:xfrm>
            <a:custGeom>
              <a:avLst/>
              <a:gdLst/>
              <a:ahLst/>
              <a:cxnLst/>
              <a:rect r="r" b="b" t="t" l="l"/>
              <a:pathLst>
                <a:path h="317113" w="317113">
                  <a:moveTo>
                    <a:pt x="0" y="0"/>
                  </a:moveTo>
                  <a:lnTo>
                    <a:pt x="317113" y="0"/>
                  </a:lnTo>
                  <a:lnTo>
                    <a:pt x="317113" y="317113"/>
                  </a:lnTo>
                  <a:lnTo>
                    <a:pt x="0" y="317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9" id="49"/>
            <p:cNvSpPr txBox="true"/>
            <p:nvPr/>
          </p:nvSpPr>
          <p:spPr>
            <a:xfrm rot="0">
              <a:off x="0" y="-47625"/>
              <a:ext cx="1677194" cy="427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 u="sng">
                  <a:solidFill>
                    <a:srgbClr val="2353A3"/>
                  </a:solidFill>
                  <a:latin typeface="Rubik"/>
                  <a:ea typeface="Rubik"/>
                  <a:cs typeface="Rubik"/>
                  <a:sym typeface="Rubik"/>
                </a:rPr>
                <a:t>Learn More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7287700" y="5844281"/>
            <a:ext cx="1552880" cy="285115"/>
            <a:chOff x="0" y="0"/>
            <a:chExt cx="2070507" cy="380154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1753394" y="0"/>
              <a:ext cx="317113" cy="317113"/>
            </a:xfrm>
            <a:custGeom>
              <a:avLst/>
              <a:gdLst/>
              <a:ahLst/>
              <a:cxnLst/>
              <a:rect r="r" b="b" t="t" l="l"/>
              <a:pathLst>
                <a:path h="317113" w="317113">
                  <a:moveTo>
                    <a:pt x="0" y="0"/>
                  </a:moveTo>
                  <a:lnTo>
                    <a:pt x="317113" y="0"/>
                  </a:lnTo>
                  <a:lnTo>
                    <a:pt x="317113" y="317113"/>
                  </a:lnTo>
                  <a:lnTo>
                    <a:pt x="0" y="317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2" id="52"/>
            <p:cNvSpPr txBox="true"/>
            <p:nvPr/>
          </p:nvSpPr>
          <p:spPr>
            <a:xfrm rot="0">
              <a:off x="0" y="-47625"/>
              <a:ext cx="1677194" cy="427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 u="sng">
                  <a:solidFill>
                    <a:srgbClr val="2353A3"/>
                  </a:solidFill>
                  <a:latin typeface="Rubik"/>
                  <a:ea typeface="Rubik"/>
                  <a:cs typeface="Rubik"/>
                  <a:sym typeface="Rubik"/>
                </a:rPr>
                <a:t>Learn More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36685447" y="6104723"/>
            <a:ext cx="1552880" cy="285115"/>
            <a:chOff x="0" y="0"/>
            <a:chExt cx="2070507" cy="380154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1753394" y="0"/>
              <a:ext cx="317113" cy="317113"/>
            </a:xfrm>
            <a:custGeom>
              <a:avLst/>
              <a:gdLst/>
              <a:ahLst/>
              <a:cxnLst/>
              <a:rect r="r" b="b" t="t" l="l"/>
              <a:pathLst>
                <a:path h="317113" w="317113">
                  <a:moveTo>
                    <a:pt x="0" y="0"/>
                  </a:moveTo>
                  <a:lnTo>
                    <a:pt x="317113" y="0"/>
                  </a:lnTo>
                  <a:lnTo>
                    <a:pt x="317113" y="317113"/>
                  </a:lnTo>
                  <a:lnTo>
                    <a:pt x="0" y="317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5" id="55"/>
            <p:cNvSpPr txBox="true"/>
            <p:nvPr/>
          </p:nvSpPr>
          <p:spPr>
            <a:xfrm rot="0">
              <a:off x="0" y="-47625"/>
              <a:ext cx="1677194" cy="427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 u="sng">
                  <a:solidFill>
                    <a:srgbClr val="2353A3"/>
                  </a:solidFill>
                  <a:latin typeface="Rubik"/>
                  <a:ea typeface="Rubik"/>
                  <a:cs typeface="Rubik"/>
                  <a:sym typeface="Rubik"/>
                </a:rPr>
                <a:t>Learn More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36685447" y="9316085"/>
            <a:ext cx="1552880" cy="285115"/>
            <a:chOff x="0" y="0"/>
            <a:chExt cx="2070507" cy="380154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1753394" y="0"/>
              <a:ext cx="317113" cy="317113"/>
            </a:xfrm>
            <a:custGeom>
              <a:avLst/>
              <a:gdLst/>
              <a:ahLst/>
              <a:cxnLst/>
              <a:rect r="r" b="b" t="t" l="l"/>
              <a:pathLst>
                <a:path h="317113" w="317113">
                  <a:moveTo>
                    <a:pt x="0" y="0"/>
                  </a:moveTo>
                  <a:lnTo>
                    <a:pt x="317113" y="0"/>
                  </a:lnTo>
                  <a:lnTo>
                    <a:pt x="317113" y="317113"/>
                  </a:lnTo>
                  <a:lnTo>
                    <a:pt x="0" y="317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8" id="58"/>
            <p:cNvSpPr txBox="true"/>
            <p:nvPr/>
          </p:nvSpPr>
          <p:spPr>
            <a:xfrm rot="0">
              <a:off x="0" y="-47625"/>
              <a:ext cx="1677194" cy="427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 u="sng">
                  <a:solidFill>
                    <a:srgbClr val="2353A3"/>
                  </a:solidFill>
                  <a:latin typeface="Rubik"/>
                  <a:ea typeface="Rubik"/>
                  <a:cs typeface="Rubik"/>
                  <a:sym typeface="Rubik"/>
                </a:rPr>
                <a:t>Learn More</a:t>
              </a:r>
            </a:p>
          </p:txBody>
        </p:sp>
      </p:grpSp>
      <p:sp>
        <p:nvSpPr>
          <p:cNvPr name="Freeform 59" id="59"/>
          <p:cNvSpPr/>
          <p:nvPr/>
        </p:nvSpPr>
        <p:spPr>
          <a:xfrm flipH="false" flipV="false" rot="0">
            <a:off x="19789888" y="3453780"/>
            <a:ext cx="12151513" cy="6561476"/>
          </a:xfrm>
          <a:custGeom>
            <a:avLst/>
            <a:gdLst/>
            <a:ahLst/>
            <a:cxnLst/>
            <a:rect r="r" b="b" t="t" l="l"/>
            <a:pathLst>
              <a:path h="6561476" w="12151513">
                <a:moveTo>
                  <a:pt x="0" y="0"/>
                </a:moveTo>
                <a:lnTo>
                  <a:pt x="12151512" y="0"/>
                </a:lnTo>
                <a:lnTo>
                  <a:pt x="12151512" y="6561476"/>
                </a:lnTo>
                <a:lnTo>
                  <a:pt x="0" y="6561476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2425" t="0" r="-2425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19789888" y="2156868"/>
            <a:ext cx="17484059" cy="869685"/>
            <a:chOff x="0" y="0"/>
            <a:chExt cx="23312079" cy="115958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22330"/>
              <a:ext cx="1401849" cy="1137250"/>
            </a:xfrm>
            <a:custGeom>
              <a:avLst/>
              <a:gdLst/>
              <a:ahLst/>
              <a:cxnLst/>
              <a:rect r="r" b="b" t="t" l="l"/>
              <a:pathLst>
                <a:path h="1137250" w="1401849">
                  <a:moveTo>
                    <a:pt x="0" y="0"/>
                  </a:moveTo>
                  <a:lnTo>
                    <a:pt x="1401849" y="0"/>
                  </a:lnTo>
                  <a:lnTo>
                    <a:pt x="1401849" y="1137250"/>
                  </a:lnTo>
                  <a:lnTo>
                    <a:pt x="0" y="1137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2" id="62"/>
            <p:cNvSpPr txBox="true"/>
            <p:nvPr/>
          </p:nvSpPr>
          <p:spPr>
            <a:xfrm rot="0">
              <a:off x="1693949" y="-104775"/>
              <a:ext cx="21618130" cy="1191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559"/>
                </a:lnSpc>
              </a:pPr>
              <a:r>
                <a:rPr lang="en-US" sz="5399" b="true">
                  <a:solidFill>
                    <a:srgbClr val="000000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Fault Forecasting of Hardware System</a:t>
              </a: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32255725" y="3622973"/>
            <a:ext cx="731157" cy="594065"/>
          </a:xfrm>
          <a:custGeom>
            <a:avLst/>
            <a:gdLst/>
            <a:ahLst/>
            <a:cxnLst/>
            <a:rect r="r" b="b" t="t" l="l"/>
            <a:pathLst>
              <a:path h="594065" w="731157">
                <a:moveTo>
                  <a:pt x="0" y="0"/>
                </a:moveTo>
                <a:lnTo>
                  <a:pt x="731157" y="0"/>
                </a:lnTo>
                <a:lnTo>
                  <a:pt x="731157" y="594065"/>
                </a:lnTo>
                <a:lnTo>
                  <a:pt x="0" y="59406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32255725" y="6726728"/>
            <a:ext cx="731157" cy="594065"/>
          </a:xfrm>
          <a:custGeom>
            <a:avLst/>
            <a:gdLst/>
            <a:ahLst/>
            <a:cxnLst/>
            <a:rect r="r" b="b" t="t" l="l"/>
            <a:pathLst>
              <a:path h="594065" w="731157">
                <a:moveTo>
                  <a:pt x="0" y="0"/>
                </a:moveTo>
                <a:lnTo>
                  <a:pt x="731157" y="0"/>
                </a:lnTo>
                <a:lnTo>
                  <a:pt x="731157" y="594065"/>
                </a:lnTo>
                <a:lnTo>
                  <a:pt x="0" y="59406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26818571" y="10572433"/>
            <a:ext cx="11120468" cy="7946044"/>
          </a:xfrm>
          <a:custGeom>
            <a:avLst/>
            <a:gdLst/>
            <a:ahLst/>
            <a:cxnLst/>
            <a:rect r="r" b="b" t="t" l="l"/>
            <a:pathLst>
              <a:path h="7946044" w="11120468">
                <a:moveTo>
                  <a:pt x="0" y="0"/>
                </a:moveTo>
                <a:lnTo>
                  <a:pt x="11120468" y="0"/>
                </a:lnTo>
                <a:lnTo>
                  <a:pt x="11120468" y="7946044"/>
                </a:lnTo>
                <a:lnTo>
                  <a:pt x="0" y="7946044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2666509" y="11644446"/>
            <a:ext cx="14621190" cy="7376979"/>
          </a:xfrm>
          <a:custGeom>
            <a:avLst/>
            <a:gdLst/>
            <a:ahLst/>
            <a:cxnLst/>
            <a:rect r="r" b="b" t="t" l="l"/>
            <a:pathLst>
              <a:path h="7376979" w="14621190">
                <a:moveTo>
                  <a:pt x="0" y="0"/>
                </a:moveTo>
                <a:lnTo>
                  <a:pt x="14621191" y="0"/>
                </a:lnTo>
                <a:lnTo>
                  <a:pt x="14621191" y="7376979"/>
                </a:lnTo>
                <a:lnTo>
                  <a:pt x="0" y="7376979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-33008"/>
            </a:stretch>
          </a:blipFill>
        </p:spPr>
      </p:sp>
      <p:grpSp>
        <p:nvGrpSpPr>
          <p:cNvPr name="Group 67" id="67"/>
          <p:cNvGrpSpPr/>
          <p:nvPr/>
        </p:nvGrpSpPr>
        <p:grpSpPr>
          <a:xfrm rot="0">
            <a:off x="17230031" y="10527110"/>
            <a:ext cx="9927093" cy="8494315"/>
            <a:chOff x="0" y="0"/>
            <a:chExt cx="1400648" cy="1198492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400648" cy="1198492"/>
            </a:xfrm>
            <a:custGeom>
              <a:avLst/>
              <a:gdLst/>
              <a:ahLst/>
              <a:cxnLst/>
              <a:rect r="r" b="b" t="t" l="l"/>
              <a:pathLst>
                <a:path h="1198492" w="1400648">
                  <a:moveTo>
                    <a:pt x="0" y="0"/>
                  </a:moveTo>
                  <a:lnTo>
                    <a:pt x="1400648" y="0"/>
                  </a:lnTo>
                  <a:lnTo>
                    <a:pt x="1400648" y="1198492"/>
                  </a:lnTo>
                  <a:lnTo>
                    <a:pt x="0" y="1198492"/>
                  </a:lnTo>
                  <a:close/>
                </a:path>
              </a:pathLst>
            </a:custGeom>
            <a:solidFill>
              <a:srgbClr val="FBC5E6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57150"/>
              <a:ext cx="1400648" cy="1255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7506775" y="10874895"/>
            <a:ext cx="9311797" cy="769551"/>
            <a:chOff x="0" y="0"/>
            <a:chExt cx="1313834" cy="108579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1313834" cy="108579"/>
            </a:xfrm>
            <a:custGeom>
              <a:avLst/>
              <a:gdLst/>
              <a:ahLst/>
              <a:cxnLst/>
              <a:rect r="r" b="b" t="t" l="l"/>
              <a:pathLst>
                <a:path h="108579" w="1313834">
                  <a:moveTo>
                    <a:pt x="54289" y="0"/>
                  </a:moveTo>
                  <a:lnTo>
                    <a:pt x="1259544" y="0"/>
                  </a:lnTo>
                  <a:cubicBezTo>
                    <a:pt x="1273943" y="0"/>
                    <a:pt x="1287752" y="5720"/>
                    <a:pt x="1297933" y="15901"/>
                  </a:cubicBezTo>
                  <a:cubicBezTo>
                    <a:pt x="1308114" y="26082"/>
                    <a:pt x="1313834" y="39891"/>
                    <a:pt x="1313834" y="54289"/>
                  </a:cubicBezTo>
                  <a:lnTo>
                    <a:pt x="1313834" y="54289"/>
                  </a:lnTo>
                  <a:cubicBezTo>
                    <a:pt x="1313834" y="68688"/>
                    <a:pt x="1308114" y="82496"/>
                    <a:pt x="1297933" y="92678"/>
                  </a:cubicBezTo>
                  <a:cubicBezTo>
                    <a:pt x="1287752" y="102859"/>
                    <a:pt x="1273943" y="108579"/>
                    <a:pt x="1259544" y="108579"/>
                  </a:cubicBezTo>
                  <a:lnTo>
                    <a:pt x="54289" y="108579"/>
                  </a:lnTo>
                  <a:cubicBezTo>
                    <a:pt x="39891" y="108579"/>
                    <a:pt x="26082" y="102859"/>
                    <a:pt x="15901" y="92678"/>
                  </a:cubicBezTo>
                  <a:cubicBezTo>
                    <a:pt x="5720" y="82496"/>
                    <a:pt x="0" y="68688"/>
                    <a:pt x="0" y="54289"/>
                  </a:cubicBezTo>
                  <a:lnTo>
                    <a:pt x="0" y="54289"/>
                  </a:lnTo>
                  <a:cubicBezTo>
                    <a:pt x="0" y="39891"/>
                    <a:pt x="5720" y="26082"/>
                    <a:pt x="15901" y="15901"/>
                  </a:cubicBezTo>
                  <a:cubicBezTo>
                    <a:pt x="26082" y="5720"/>
                    <a:pt x="39891" y="0"/>
                    <a:pt x="54289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57150"/>
              <a:ext cx="1313834" cy="165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</a:p>
          </p:txBody>
        </p:sp>
      </p:grpSp>
      <p:sp>
        <p:nvSpPr>
          <p:cNvPr name="Freeform 73" id="73"/>
          <p:cNvSpPr/>
          <p:nvPr/>
        </p:nvSpPr>
        <p:spPr>
          <a:xfrm flipH="false" flipV="false" rot="0">
            <a:off x="26000260" y="10963357"/>
            <a:ext cx="544880" cy="544880"/>
          </a:xfrm>
          <a:custGeom>
            <a:avLst/>
            <a:gdLst/>
            <a:ahLst/>
            <a:cxnLst/>
            <a:rect r="r" b="b" t="t" l="l"/>
            <a:pathLst>
              <a:path h="544880" w="544880">
                <a:moveTo>
                  <a:pt x="0" y="0"/>
                </a:moveTo>
                <a:lnTo>
                  <a:pt x="544879" y="0"/>
                </a:lnTo>
                <a:lnTo>
                  <a:pt x="544879" y="544879"/>
                </a:lnTo>
                <a:lnTo>
                  <a:pt x="0" y="54487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4" id="74"/>
          <p:cNvSpPr/>
          <p:nvPr/>
        </p:nvSpPr>
        <p:spPr>
          <a:xfrm flipH="false" flipV="false" rot="0">
            <a:off x="24496389" y="11992661"/>
            <a:ext cx="2322182" cy="1120748"/>
          </a:xfrm>
          <a:custGeom>
            <a:avLst/>
            <a:gdLst/>
            <a:ahLst/>
            <a:cxnLst/>
            <a:rect r="r" b="b" t="t" l="l"/>
            <a:pathLst>
              <a:path h="1120748" w="2322182">
                <a:moveTo>
                  <a:pt x="0" y="0"/>
                </a:moveTo>
                <a:lnTo>
                  <a:pt x="2322182" y="0"/>
                </a:lnTo>
                <a:lnTo>
                  <a:pt x="2322182" y="1120748"/>
                </a:lnTo>
                <a:lnTo>
                  <a:pt x="0" y="1120748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-18992" r="0" b="-36206"/>
            </a:stretch>
          </a:blipFill>
        </p:spPr>
      </p:sp>
      <p:grpSp>
        <p:nvGrpSpPr>
          <p:cNvPr name="Group 75" id="75"/>
          <p:cNvGrpSpPr/>
          <p:nvPr/>
        </p:nvGrpSpPr>
        <p:grpSpPr>
          <a:xfrm rot="0">
            <a:off x="17407711" y="13192031"/>
            <a:ext cx="9501996" cy="1388832"/>
            <a:chOff x="0" y="0"/>
            <a:chExt cx="12669327" cy="1851776"/>
          </a:xfrm>
        </p:grpSpPr>
        <p:sp>
          <p:nvSpPr>
            <p:cNvPr name="AutoShape 76" id="76"/>
            <p:cNvSpPr/>
            <p:nvPr/>
          </p:nvSpPr>
          <p:spPr>
            <a:xfrm>
              <a:off x="0" y="25400"/>
              <a:ext cx="12669327" cy="0"/>
            </a:xfrm>
            <a:prstGeom prst="line">
              <a:avLst/>
            </a:prstGeom>
            <a:ln cap="flat" w="50800">
              <a:solidFill>
                <a:srgbClr val="000000">
                  <a:alpha val="28627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7" id="77"/>
            <p:cNvSpPr/>
            <p:nvPr/>
          </p:nvSpPr>
          <p:spPr>
            <a:xfrm flipH="false" flipV="false" rot="0">
              <a:off x="9451570" y="220430"/>
              <a:ext cx="3096243" cy="1631346"/>
            </a:xfrm>
            <a:custGeom>
              <a:avLst/>
              <a:gdLst/>
              <a:ahLst/>
              <a:cxnLst/>
              <a:rect r="r" b="b" t="t" l="l"/>
              <a:pathLst>
                <a:path h="1631346" w="3096243">
                  <a:moveTo>
                    <a:pt x="0" y="0"/>
                  </a:moveTo>
                  <a:lnTo>
                    <a:pt x="3096243" y="0"/>
                  </a:lnTo>
                  <a:lnTo>
                    <a:pt x="3096243" y="1631346"/>
                  </a:lnTo>
                  <a:lnTo>
                    <a:pt x="0" y="163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/>
              <a:stretch>
                <a:fillRect l="0" t="-21082" r="0" b="-21082"/>
              </a:stretch>
            </a:blipFill>
          </p:spPr>
        </p:sp>
        <p:sp>
          <p:nvSpPr>
            <p:cNvPr name="TextBox 78" id="78"/>
            <p:cNvSpPr txBox="true"/>
            <p:nvPr/>
          </p:nvSpPr>
          <p:spPr>
            <a:xfrm rot="0">
              <a:off x="0" y="163280"/>
              <a:ext cx="3559651" cy="5346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Insulator Breakage</a:t>
              </a:r>
            </a:p>
          </p:txBody>
        </p:sp>
        <p:sp>
          <p:nvSpPr>
            <p:cNvPr name="TextBox 79" id="79"/>
            <p:cNvSpPr txBox="true"/>
            <p:nvPr/>
          </p:nvSpPr>
          <p:spPr>
            <a:xfrm rot="0">
              <a:off x="0" y="878804"/>
              <a:ext cx="9451570" cy="767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79"/>
                </a:lnSpc>
              </a:pPr>
              <a:r>
                <a:rPr lang="en-US" sz="16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Physical damage leading to electrical arcing or short circuits.Increased risk of power outages and potential safety hazards.</a:t>
              </a:r>
            </a:p>
          </p:txBody>
        </p:sp>
        <p:sp>
          <p:nvSpPr>
            <p:cNvPr name="TextBox 80" id="80"/>
            <p:cNvSpPr txBox="true"/>
            <p:nvPr/>
          </p:nvSpPr>
          <p:spPr>
            <a:xfrm rot="0">
              <a:off x="7727121" y="254508"/>
              <a:ext cx="1586865" cy="361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02-06-2024</a:t>
              </a:r>
            </a:p>
          </p:txBody>
        </p:sp>
      </p:grpSp>
      <p:sp>
        <p:nvSpPr>
          <p:cNvPr name="AutoShape 81" id="81"/>
          <p:cNvSpPr/>
          <p:nvPr/>
        </p:nvSpPr>
        <p:spPr>
          <a:xfrm>
            <a:off x="17407711" y="14599913"/>
            <a:ext cx="9501996" cy="0"/>
          </a:xfrm>
          <a:prstGeom prst="line">
            <a:avLst/>
          </a:prstGeom>
          <a:ln cap="flat" w="38100">
            <a:solidFill>
              <a:srgbClr val="000000">
                <a:alpha val="2862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2" id="82"/>
          <p:cNvSpPr/>
          <p:nvPr/>
        </p:nvSpPr>
        <p:spPr>
          <a:xfrm>
            <a:off x="17407711" y="15988745"/>
            <a:ext cx="9501996" cy="0"/>
          </a:xfrm>
          <a:prstGeom prst="line">
            <a:avLst/>
          </a:prstGeom>
          <a:ln cap="flat" w="38100">
            <a:solidFill>
              <a:srgbClr val="000000">
                <a:alpha val="2862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3" id="83"/>
          <p:cNvSpPr/>
          <p:nvPr/>
        </p:nvSpPr>
        <p:spPr>
          <a:xfrm>
            <a:off x="17407711" y="17453777"/>
            <a:ext cx="9501996" cy="0"/>
          </a:xfrm>
          <a:prstGeom prst="line">
            <a:avLst/>
          </a:prstGeom>
          <a:ln cap="flat" w="38100">
            <a:solidFill>
              <a:srgbClr val="000000">
                <a:alpha val="2862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4" id="84"/>
          <p:cNvSpPr/>
          <p:nvPr/>
        </p:nvSpPr>
        <p:spPr>
          <a:xfrm flipH="false" flipV="false" rot="0">
            <a:off x="24496389" y="14665405"/>
            <a:ext cx="2322182" cy="1228090"/>
          </a:xfrm>
          <a:custGeom>
            <a:avLst/>
            <a:gdLst/>
            <a:ahLst/>
            <a:cxnLst/>
            <a:rect r="r" b="b" t="t" l="l"/>
            <a:pathLst>
              <a:path h="1228090" w="2322182">
                <a:moveTo>
                  <a:pt x="0" y="0"/>
                </a:moveTo>
                <a:lnTo>
                  <a:pt x="2322182" y="0"/>
                </a:lnTo>
                <a:lnTo>
                  <a:pt x="2322182" y="1228090"/>
                </a:lnTo>
                <a:lnTo>
                  <a:pt x="0" y="1228090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-12953" r="0" b="-28838"/>
            </a:stretch>
          </a:blipFill>
        </p:spPr>
      </p:sp>
      <p:sp>
        <p:nvSpPr>
          <p:cNvPr name="Freeform 85" id="85"/>
          <p:cNvSpPr/>
          <p:nvPr/>
        </p:nvSpPr>
        <p:spPr>
          <a:xfrm flipH="false" flipV="false" rot="0">
            <a:off x="24496389" y="16055420"/>
            <a:ext cx="2353876" cy="1334916"/>
          </a:xfrm>
          <a:custGeom>
            <a:avLst/>
            <a:gdLst/>
            <a:ahLst/>
            <a:cxnLst/>
            <a:rect r="r" b="b" t="t" l="l"/>
            <a:pathLst>
              <a:path h="1334916" w="2353876">
                <a:moveTo>
                  <a:pt x="0" y="0"/>
                </a:moveTo>
                <a:lnTo>
                  <a:pt x="2353876" y="0"/>
                </a:lnTo>
                <a:lnTo>
                  <a:pt x="2353876" y="1334916"/>
                </a:lnTo>
                <a:lnTo>
                  <a:pt x="0" y="1334916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Freeform 86" id="86"/>
          <p:cNvSpPr/>
          <p:nvPr/>
        </p:nvSpPr>
        <p:spPr>
          <a:xfrm flipH="false" flipV="false" rot="0">
            <a:off x="24510410" y="17549027"/>
            <a:ext cx="2339856" cy="1321717"/>
          </a:xfrm>
          <a:custGeom>
            <a:avLst/>
            <a:gdLst/>
            <a:ahLst/>
            <a:cxnLst/>
            <a:rect r="r" b="b" t="t" l="l"/>
            <a:pathLst>
              <a:path h="1321717" w="2339856">
                <a:moveTo>
                  <a:pt x="0" y="0"/>
                </a:moveTo>
                <a:lnTo>
                  <a:pt x="2339855" y="0"/>
                </a:lnTo>
                <a:lnTo>
                  <a:pt x="2339855" y="1321717"/>
                </a:lnTo>
                <a:lnTo>
                  <a:pt x="0" y="1321717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 l="0" t="-16386" r="0" b="-16386"/>
            </a:stretch>
          </a:blipFill>
        </p:spPr>
      </p:sp>
      <p:sp>
        <p:nvSpPr>
          <p:cNvPr name="TextBox 87" id="87"/>
          <p:cNvSpPr txBox="true"/>
          <p:nvPr/>
        </p:nvSpPr>
        <p:spPr>
          <a:xfrm rot="0">
            <a:off x="10849062" y="106425"/>
            <a:ext cx="19172938" cy="145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29"/>
              </a:lnSpc>
            </a:pPr>
            <a:r>
              <a:rPr lang="en-US" b="true" sz="844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b="true" sz="844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Tata Power Delhi Distribution Limited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3901251" y="2035345"/>
            <a:ext cx="15747837" cy="92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399" b="true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Fault Forecasting For Transformers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3901251" y="10450910"/>
            <a:ext cx="15747837" cy="92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399" b="true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Previous Outages &amp; Fault Detections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4337160" y="3611713"/>
            <a:ext cx="4503420" cy="540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true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Predictive Maintenance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33264517" y="3611713"/>
            <a:ext cx="4009430" cy="540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true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 Circuit Breaker Trips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33301207" y="6679103"/>
            <a:ext cx="2637949" cy="540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true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Busbar Faults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4432410" y="6658318"/>
            <a:ext cx="2552105" cy="540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true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Oil Level Low 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13340561" y="4571106"/>
            <a:ext cx="6077852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Feeder: Mundka- 400/330KV ICT-3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Issue: Working Capacity Decrease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Resoltion: Upcoming maintianence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32160475" y="4370446"/>
            <a:ext cx="6077852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Component: Circuit Breaker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Issue: Circuit breaker trips frequently, which could indicate underlying problems such as overcurrent, short circuits, or mechanical failure within the breaker itself.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32200873" y="7390256"/>
            <a:ext cx="6077852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Component: Busbar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Issue:  Busbar overheating or insulation failure, potentially caused by loose connections, high currents, or contamination.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13340561" y="7616068"/>
            <a:ext cx="5679554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Feeder: Mundka- 400/330KV ICT-1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Issue: Oiling Level Low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Resoltion: Check the level of Oil with the external conditions near it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17810524" y="11023450"/>
            <a:ext cx="3677126" cy="41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Search for outages, faults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17407711" y="11986534"/>
            <a:ext cx="3589377" cy="41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Voltage Regulator Failure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17407711" y="12527939"/>
            <a:ext cx="6985489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Regulator fails to maintain proper voltage levels.Voltage fluctuations can affect equipment performance and power quality. 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23203052" y="12057336"/>
            <a:ext cx="1190149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02-06-2024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17407711" y="14689035"/>
            <a:ext cx="4397054" cy="41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Battery Bank Degradation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17407711" y="15230441"/>
            <a:ext cx="7088678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Reduced capacity or failure to provide backup power.Loss of reliable backup power for critical systems during outages.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23203052" y="14759838"/>
            <a:ext cx="1190149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01-06-2024</a:t>
            </a:r>
          </a:p>
        </p:txBody>
      </p:sp>
      <p:sp>
        <p:nvSpPr>
          <p:cNvPr name="TextBox 105" id="105"/>
          <p:cNvSpPr txBox="true"/>
          <p:nvPr/>
        </p:nvSpPr>
        <p:spPr>
          <a:xfrm rot="0">
            <a:off x="17407711" y="16077867"/>
            <a:ext cx="3721148" cy="41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Transformer Overheating</a:t>
            </a:r>
          </a:p>
        </p:txBody>
      </p:sp>
      <p:sp>
        <p:nvSpPr>
          <p:cNvPr name="TextBox 106" id="106"/>
          <p:cNvSpPr txBox="true"/>
          <p:nvPr/>
        </p:nvSpPr>
        <p:spPr>
          <a:xfrm rot="0">
            <a:off x="17407711" y="16619273"/>
            <a:ext cx="7088678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The transformer may experience reduced efficiency and potential damage, leading to system instability and higher risk of failure.</a:t>
            </a:r>
          </a:p>
        </p:txBody>
      </p:sp>
      <p:sp>
        <p:nvSpPr>
          <p:cNvPr name="TextBox 107" id="107"/>
          <p:cNvSpPr txBox="true"/>
          <p:nvPr/>
        </p:nvSpPr>
        <p:spPr>
          <a:xfrm rot="0">
            <a:off x="23203052" y="16148670"/>
            <a:ext cx="1190149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01-06-2024</a:t>
            </a:r>
          </a:p>
        </p:txBody>
      </p:sp>
      <p:sp>
        <p:nvSpPr>
          <p:cNvPr name="TextBox 108" id="108"/>
          <p:cNvSpPr txBox="true"/>
          <p:nvPr/>
        </p:nvSpPr>
        <p:spPr>
          <a:xfrm rot="0">
            <a:off x="17407711" y="17542899"/>
            <a:ext cx="3589377" cy="41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Circuit Breaker Trip</a:t>
            </a:r>
          </a:p>
        </p:txBody>
      </p:sp>
      <p:sp>
        <p:nvSpPr>
          <p:cNvPr name="TextBox 109" id="109"/>
          <p:cNvSpPr txBox="true"/>
          <p:nvPr/>
        </p:nvSpPr>
        <p:spPr>
          <a:xfrm rot="0">
            <a:off x="17407711" y="18084305"/>
            <a:ext cx="7088678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Frequent tripping due to overcurrent or short circuits. Frequent interruptions can disrupt power supply and cause operational inefficiencies.</a:t>
            </a:r>
          </a:p>
        </p:txBody>
      </p:sp>
      <p:sp>
        <p:nvSpPr>
          <p:cNvPr name="TextBox 110" id="110"/>
          <p:cNvSpPr txBox="true"/>
          <p:nvPr/>
        </p:nvSpPr>
        <p:spPr>
          <a:xfrm rot="0">
            <a:off x="23203052" y="17613702"/>
            <a:ext cx="1190149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01-06-2024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411271" cy="19202400"/>
            <a:chOff x="0" y="0"/>
            <a:chExt cx="34021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0215" cy="2709333"/>
            </a:xfrm>
            <a:custGeom>
              <a:avLst/>
              <a:gdLst/>
              <a:ahLst/>
              <a:cxnLst/>
              <a:rect r="r" b="b" t="t" l="l"/>
              <a:pathLst>
                <a:path h="2709333" w="340215">
                  <a:moveTo>
                    <a:pt x="0" y="0"/>
                  </a:moveTo>
                  <a:lnTo>
                    <a:pt x="340215" y="0"/>
                  </a:lnTo>
                  <a:lnTo>
                    <a:pt x="3402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9B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40215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8594" y="6326678"/>
            <a:ext cx="2120334" cy="2801826"/>
            <a:chOff x="0" y="0"/>
            <a:chExt cx="299165" cy="3953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9165" cy="395319"/>
            </a:xfrm>
            <a:custGeom>
              <a:avLst/>
              <a:gdLst/>
              <a:ahLst/>
              <a:cxnLst/>
              <a:rect r="r" b="b" t="t" l="l"/>
              <a:pathLst>
                <a:path h="395319" w="299165">
                  <a:moveTo>
                    <a:pt x="149583" y="0"/>
                  </a:moveTo>
                  <a:lnTo>
                    <a:pt x="149583" y="0"/>
                  </a:lnTo>
                  <a:cubicBezTo>
                    <a:pt x="232195" y="0"/>
                    <a:pt x="299165" y="66970"/>
                    <a:pt x="299165" y="149583"/>
                  </a:cubicBezTo>
                  <a:lnTo>
                    <a:pt x="299165" y="245737"/>
                  </a:lnTo>
                  <a:cubicBezTo>
                    <a:pt x="299165" y="328349"/>
                    <a:pt x="232195" y="395319"/>
                    <a:pt x="149583" y="395319"/>
                  </a:cubicBezTo>
                  <a:lnTo>
                    <a:pt x="149583" y="395319"/>
                  </a:lnTo>
                  <a:cubicBezTo>
                    <a:pt x="66970" y="395319"/>
                    <a:pt x="0" y="328349"/>
                    <a:pt x="0" y="245737"/>
                  </a:cubicBezTo>
                  <a:lnTo>
                    <a:pt x="0" y="149583"/>
                  </a:lnTo>
                  <a:cubicBezTo>
                    <a:pt x="0" y="66970"/>
                    <a:pt x="66970" y="0"/>
                    <a:pt x="149583" y="0"/>
                  </a:cubicBezTo>
                  <a:close/>
                </a:path>
              </a:pathLst>
            </a:custGeom>
            <a:solidFill>
              <a:srgbClr val="ED51B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99165" cy="461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11271" y="0"/>
            <a:ext cx="35993529" cy="1920240"/>
            <a:chOff x="0" y="0"/>
            <a:chExt cx="5078452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78452" cy="270933"/>
            </a:xfrm>
            <a:custGeom>
              <a:avLst/>
              <a:gdLst/>
              <a:ahLst/>
              <a:cxnLst/>
              <a:rect r="r" b="b" t="t" l="l"/>
              <a:pathLst>
                <a:path h="270933" w="5078452">
                  <a:moveTo>
                    <a:pt x="0" y="0"/>
                  </a:moveTo>
                  <a:lnTo>
                    <a:pt x="5078452" y="0"/>
                  </a:lnTo>
                  <a:lnTo>
                    <a:pt x="507845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5078452" cy="337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5030081" y="135582"/>
            <a:ext cx="2908958" cy="1598412"/>
          </a:xfrm>
          <a:custGeom>
            <a:avLst/>
            <a:gdLst/>
            <a:ahLst/>
            <a:cxnLst/>
            <a:rect r="r" b="b" t="t" l="l"/>
            <a:pathLst>
              <a:path h="1598412" w="2908958">
                <a:moveTo>
                  <a:pt x="0" y="0"/>
                </a:moveTo>
                <a:lnTo>
                  <a:pt x="2908958" y="0"/>
                </a:lnTo>
                <a:lnTo>
                  <a:pt x="2908958" y="1598412"/>
                </a:lnTo>
                <a:lnTo>
                  <a:pt x="0" y="1598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61073" y="527502"/>
            <a:ext cx="1699837" cy="2427961"/>
            <a:chOff x="0" y="0"/>
            <a:chExt cx="2266449" cy="32372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66449" cy="2266449"/>
            </a:xfrm>
            <a:custGeom>
              <a:avLst/>
              <a:gdLst/>
              <a:ahLst/>
              <a:cxnLst/>
              <a:rect r="r" b="b" t="t" l="l"/>
              <a:pathLst>
                <a:path h="2266449" w="2266449">
                  <a:moveTo>
                    <a:pt x="0" y="0"/>
                  </a:moveTo>
                  <a:lnTo>
                    <a:pt x="2266449" y="0"/>
                  </a:lnTo>
                  <a:lnTo>
                    <a:pt x="2266449" y="2266449"/>
                  </a:lnTo>
                  <a:lnTo>
                    <a:pt x="0" y="2266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10272" y="2422575"/>
              <a:ext cx="1701165" cy="8147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HOME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0755" y="3856349"/>
            <a:ext cx="1880473" cy="2024533"/>
            <a:chOff x="0" y="0"/>
            <a:chExt cx="2507298" cy="26993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54383" y="0"/>
              <a:ext cx="2050352" cy="1914516"/>
            </a:xfrm>
            <a:custGeom>
              <a:avLst/>
              <a:gdLst/>
              <a:ahLst/>
              <a:cxnLst/>
              <a:rect r="r" b="b" t="t" l="l"/>
              <a:pathLst>
                <a:path h="1914516" w="2050352">
                  <a:moveTo>
                    <a:pt x="0" y="0"/>
                  </a:moveTo>
                  <a:lnTo>
                    <a:pt x="2050351" y="0"/>
                  </a:lnTo>
                  <a:lnTo>
                    <a:pt x="2050351" y="1914516"/>
                  </a:lnTo>
                  <a:lnTo>
                    <a:pt x="0" y="1914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2098666"/>
              <a:ext cx="2507298" cy="600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STATISTICS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11832" y="6781767"/>
            <a:ext cx="1798320" cy="1990387"/>
            <a:chOff x="0" y="0"/>
            <a:chExt cx="2397760" cy="2653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32482" y="0"/>
              <a:ext cx="2101820" cy="1830494"/>
            </a:xfrm>
            <a:custGeom>
              <a:avLst/>
              <a:gdLst/>
              <a:ahLst/>
              <a:cxnLst/>
              <a:rect r="r" b="b" t="t" l="l"/>
              <a:pathLst>
                <a:path h="1830494" w="2101820">
                  <a:moveTo>
                    <a:pt x="0" y="0"/>
                  </a:moveTo>
                  <a:lnTo>
                    <a:pt x="2101820" y="0"/>
                  </a:lnTo>
                  <a:lnTo>
                    <a:pt x="2101820" y="1830494"/>
                  </a:lnTo>
                  <a:lnTo>
                    <a:pt x="0" y="1830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2009111"/>
              <a:ext cx="2397760" cy="644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CAUTIONS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0266" y="9673040"/>
            <a:ext cx="2081451" cy="2712836"/>
            <a:chOff x="0" y="0"/>
            <a:chExt cx="2775268" cy="361711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18227" y="0"/>
              <a:ext cx="2070844" cy="2070844"/>
            </a:xfrm>
            <a:custGeom>
              <a:avLst/>
              <a:gdLst/>
              <a:ahLst/>
              <a:cxnLst/>
              <a:rect r="r" b="b" t="t" l="l"/>
              <a:pathLst>
                <a:path h="2070844" w="2070844">
                  <a:moveTo>
                    <a:pt x="0" y="0"/>
                  </a:moveTo>
                  <a:lnTo>
                    <a:pt x="2070844" y="0"/>
                  </a:lnTo>
                  <a:lnTo>
                    <a:pt x="2070844" y="2070844"/>
                  </a:lnTo>
                  <a:lnTo>
                    <a:pt x="0" y="2070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0" y="2381404"/>
              <a:ext cx="2775268" cy="1235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COMMUNITY </a:t>
              </a: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SUPPORT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64742" y="13286762"/>
            <a:ext cx="1892498" cy="2227875"/>
            <a:chOff x="0" y="0"/>
            <a:chExt cx="2523331" cy="29705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226243" y="0"/>
              <a:ext cx="2070844" cy="2070844"/>
            </a:xfrm>
            <a:custGeom>
              <a:avLst/>
              <a:gdLst/>
              <a:ahLst/>
              <a:cxnLst/>
              <a:rect r="r" b="b" t="t" l="l"/>
              <a:pathLst>
                <a:path h="2070844" w="2070844">
                  <a:moveTo>
                    <a:pt x="0" y="0"/>
                  </a:moveTo>
                  <a:lnTo>
                    <a:pt x="2070845" y="0"/>
                  </a:lnTo>
                  <a:lnTo>
                    <a:pt x="2070845" y="2070844"/>
                  </a:lnTo>
                  <a:lnTo>
                    <a:pt x="0" y="2070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0" y="2253372"/>
              <a:ext cx="2523331" cy="717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SETTINGS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42110" y="16415523"/>
            <a:ext cx="1537764" cy="2276161"/>
            <a:chOff x="0" y="0"/>
            <a:chExt cx="2050352" cy="303488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50352" cy="2050352"/>
            </a:xfrm>
            <a:custGeom>
              <a:avLst/>
              <a:gdLst/>
              <a:ahLst/>
              <a:cxnLst/>
              <a:rect r="r" b="b" t="t" l="l"/>
              <a:pathLst>
                <a:path h="2050352" w="2050352">
                  <a:moveTo>
                    <a:pt x="0" y="0"/>
                  </a:moveTo>
                  <a:lnTo>
                    <a:pt x="2050352" y="0"/>
                  </a:lnTo>
                  <a:lnTo>
                    <a:pt x="2050352" y="2050352"/>
                  </a:lnTo>
                  <a:lnTo>
                    <a:pt x="0" y="2050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214248" y="2317753"/>
              <a:ext cx="1509712" cy="717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INFO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002456" y="2453401"/>
            <a:ext cx="33994789" cy="15761184"/>
            <a:chOff x="0" y="0"/>
            <a:chExt cx="4796443" cy="2223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96443" cy="2223800"/>
            </a:xfrm>
            <a:custGeom>
              <a:avLst/>
              <a:gdLst/>
              <a:ahLst/>
              <a:cxnLst/>
              <a:rect r="r" b="b" t="t" l="l"/>
              <a:pathLst>
                <a:path h="2223800" w="4796443">
                  <a:moveTo>
                    <a:pt x="10931" y="0"/>
                  </a:moveTo>
                  <a:lnTo>
                    <a:pt x="4785511" y="0"/>
                  </a:lnTo>
                  <a:cubicBezTo>
                    <a:pt x="4788411" y="0"/>
                    <a:pt x="4791191" y="1152"/>
                    <a:pt x="4793241" y="3202"/>
                  </a:cubicBezTo>
                  <a:cubicBezTo>
                    <a:pt x="4795291" y="5252"/>
                    <a:pt x="4796443" y="8032"/>
                    <a:pt x="4796443" y="10931"/>
                  </a:cubicBezTo>
                  <a:lnTo>
                    <a:pt x="4796443" y="2212869"/>
                  </a:lnTo>
                  <a:cubicBezTo>
                    <a:pt x="4796443" y="2218906"/>
                    <a:pt x="4791549" y="2223800"/>
                    <a:pt x="4785511" y="2223800"/>
                  </a:cubicBezTo>
                  <a:lnTo>
                    <a:pt x="10931" y="2223800"/>
                  </a:lnTo>
                  <a:cubicBezTo>
                    <a:pt x="8032" y="2223800"/>
                    <a:pt x="5252" y="2222649"/>
                    <a:pt x="3202" y="2220599"/>
                  </a:cubicBezTo>
                  <a:cubicBezTo>
                    <a:pt x="1152" y="2218548"/>
                    <a:pt x="0" y="2215768"/>
                    <a:pt x="0" y="2212869"/>
                  </a:cubicBezTo>
                  <a:lnTo>
                    <a:pt x="0" y="10931"/>
                  </a:lnTo>
                  <a:cubicBezTo>
                    <a:pt x="0" y="4894"/>
                    <a:pt x="4894" y="0"/>
                    <a:pt x="10931" y="0"/>
                  </a:cubicBezTo>
                  <a:close/>
                </a:path>
              </a:pathLst>
            </a:custGeom>
            <a:solidFill>
              <a:srgbClr val="61B5BD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4796443" cy="2280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3288206" y="2701900"/>
            <a:ext cx="33994789" cy="15761184"/>
            <a:chOff x="0" y="0"/>
            <a:chExt cx="4796443" cy="2223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796443" cy="2223800"/>
            </a:xfrm>
            <a:custGeom>
              <a:avLst/>
              <a:gdLst/>
              <a:ahLst/>
              <a:cxnLst/>
              <a:rect r="r" b="b" t="t" l="l"/>
              <a:pathLst>
                <a:path h="2223800" w="4796443">
                  <a:moveTo>
                    <a:pt x="10931" y="0"/>
                  </a:moveTo>
                  <a:lnTo>
                    <a:pt x="4785511" y="0"/>
                  </a:lnTo>
                  <a:cubicBezTo>
                    <a:pt x="4788411" y="0"/>
                    <a:pt x="4791191" y="1152"/>
                    <a:pt x="4793241" y="3202"/>
                  </a:cubicBezTo>
                  <a:cubicBezTo>
                    <a:pt x="4795291" y="5252"/>
                    <a:pt x="4796443" y="8032"/>
                    <a:pt x="4796443" y="10931"/>
                  </a:cubicBezTo>
                  <a:lnTo>
                    <a:pt x="4796443" y="2212869"/>
                  </a:lnTo>
                  <a:cubicBezTo>
                    <a:pt x="4796443" y="2218906"/>
                    <a:pt x="4791549" y="2223800"/>
                    <a:pt x="4785511" y="2223800"/>
                  </a:cubicBezTo>
                  <a:lnTo>
                    <a:pt x="10931" y="2223800"/>
                  </a:lnTo>
                  <a:cubicBezTo>
                    <a:pt x="8032" y="2223800"/>
                    <a:pt x="5252" y="2222649"/>
                    <a:pt x="3202" y="2220599"/>
                  </a:cubicBezTo>
                  <a:cubicBezTo>
                    <a:pt x="1152" y="2218548"/>
                    <a:pt x="0" y="2215768"/>
                    <a:pt x="0" y="2212869"/>
                  </a:cubicBezTo>
                  <a:lnTo>
                    <a:pt x="0" y="10931"/>
                  </a:lnTo>
                  <a:cubicBezTo>
                    <a:pt x="0" y="4894"/>
                    <a:pt x="4894" y="0"/>
                    <a:pt x="10931" y="0"/>
                  </a:cubicBezTo>
                  <a:close/>
                </a:path>
              </a:pathLst>
            </a:custGeom>
            <a:solidFill>
              <a:srgbClr val="DDBE5E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4796443" cy="2280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3658500" y="3012613"/>
            <a:ext cx="33994789" cy="15761184"/>
            <a:chOff x="0" y="0"/>
            <a:chExt cx="4796443" cy="2223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796443" cy="2223800"/>
            </a:xfrm>
            <a:custGeom>
              <a:avLst/>
              <a:gdLst/>
              <a:ahLst/>
              <a:cxnLst/>
              <a:rect r="r" b="b" t="t" l="l"/>
              <a:pathLst>
                <a:path h="2223800" w="4796443">
                  <a:moveTo>
                    <a:pt x="10931" y="0"/>
                  </a:moveTo>
                  <a:lnTo>
                    <a:pt x="4785511" y="0"/>
                  </a:lnTo>
                  <a:cubicBezTo>
                    <a:pt x="4788411" y="0"/>
                    <a:pt x="4791191" y="1152"/>
                    <a:pt x="4793241" y="3202"/>
                  </a:cubicBezTo>
                  <a:cubicBezTo>
                    <a:pt x="4795291" y="5252"/>
                    <a:pt x="4796443" y="8032"/>
                    <a:pt x="4796443" y="10931"/>
                  </a:cubicBezTo>
                  <a:lnTo>
                    <a:pt x="4796443" y="2212869"/>
                  </a:lnTo>
                  <a:cubicBezTo>
                    <a:pt x="4796443" y="2218906"/>
                    <a:pt x="4791549" y="2223800"/>
                    <a:pt x="4785511" y="2223800"/>
                  </a:cubicBezTo>
                  <a:lnTo>
                    <a:pt x="10931" y="2223800"/>
                  </a:lnTo>
                  <a:cubicBezTo>
                    <a:pt x="8032" y="2223800"/>
                    <a:pt x="5252" y="2222649"/>
                    <a:pt x="3202" y="2220599"/>
                  </a:cubicBezTo>
                  <a:cubicBezTo>
                    <a:pt x="1152" y="2218548"/>
                    <a:pt x="0" y="2215768"/>
                    <a:pt x="0" y="2212869"/>
                  </a:cubicBezTo>
                  <a:lnTo>
                    <a:pt x="0" y="10931"/>
                  </a:lnTo>
                  <a:cubicBezTo>
                    <a:pt x="0" y="4894"/>
                    <a:pt x="4894" y="0"/>
                    <a:pt x="10931" y="0"/>
                  </a:cubicBezTo>
                  <a:close/>
                </a:path>
              </a:pathLst>
            </a:custGeom>
            <a:solidFill>
              <a:srgbClr val="E4BAA6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4796443" cy="2280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36410529" y="3362966"/>
            <a:ext cx="872466" cy="872466"/>
          </a:xfrm>
          <a:custGeom>
            <a:avLst/>
            <a:gdLst/>
            <a:ahLst/>
            <a:cxnLst/>
            <a:rect r="r" b="b" t="t" l="l"/>
            <a:pathLst>
              <a:path h="872466" w="872466">
                <a:moveTo>
                  <a:pt x="0" y="0"/>
                </a:moveTo>
                <a:lnTo>
                  <a:pt x="872466" y="0"/>
                </a:lnTo>
                <a:lnTo>
                  <a:pt x="872466" y="872466"/>
                </a:lnTo>
                <a:lnTo>
                  <a:pt x="0" y="8724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4203838" y="3215499"/>
            <a:ext cx="1471681" cy="1281700"/>
          </a:xfrm>
          <a:custGeom>
            <a:avLst/>
            <a:gdLst/>
            <a:ahLst/>
            <a:cxnLst/>
            <a:rect r="r" b="b" t="t" l="l"/>
            <a:pathLst>
              <a:path h="1281700" w="1471681">
                <a:moveTo>
                  <a:pt x="0" y="0"/>
                </a:moveTo>
                <a:lnTo>
                  <a:pt x="1471681" y="0"/>
                </a:lnTo>
                <a:lnTo>
                  <a:pt x="1471681" y="1281700"/>
                </a:lnTo>
                <a:lnTo>
                  <a:pt x="0" y="1281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3658500" y="4735761"/>
            <a:ext cx="33994789" cy="210694"/>
            <a:chOff x="0" y="0"/>
            <a:chExt cx="4796443" cy="2972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796443" cy="29728"/>
            </a:xfrm>
            <a:custGeom>
              <a:avLst/>
              <a:gdLst/>
              <a:ahLst/>
              <a:cxnLst/>
              <a:rect r="r" b="b" t="t" l="l"/>
              <a:pathLst>
                <a:path h="29728" w="4796443">
                  <a:moveTo>
                    <a:pt x="0" y="0"/>
                  </a:moveTo>
                  <a:lnTo>
                    <a:pt x="4796443" y="0"/>
                  </a:lnTo>
                  <a:lnTo>
                    <a:pt x="4796443" y="29728"/>
                  </a:lnTo>
                  <a:lnTo>
                    <a:pt x="0" y="2972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4796443" cy="86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4203838" y="5346745"/>
            <a:ext cx="9445046" cy="6292762"/>
          </a:xfrm>
          <a:custGeom>
            <a:avLst/>
            <a:gdLst/>
            <a:ahLst/>
            <a:cxnLst/>
            <a:rect r="r" b="b" t="t" l="l"/>
            <a:pathLst>
              <a:path h="6292762" w="9445046">
                <a:moveTo>
                  <a:pt x="0" y="0"/>
                </a:moveTo>
                <a:lnTo>
                  <a:pt x="9445046" y="0"/>
                </a:lnTo>
                <a:lnTo>
                  <a:pt x="9445046" y="6292762"/>
                </a:lnTo>
                <a:lnTo>
                  <a:pt x="0" y="629276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4203838" y="14019489"/>
            <a:ext cx="24431383" cy="4049549"/>
          </a:xfrm>
          <a:custGeom>
            <a:avLst/>
            <a:gdLst/>
            <a:ahLst/>
            <a:cxnLst/>
            <a:rect r="r" b="b" t="t" l="l"/>
            <a:pathLst>
              <a:path h="4049549" w="24431383">
                <a:moveTo>
                  <a:pt x="0" y="0"/>
                </a:moveTo>
                <a:lnTo>
                  <a:pt x="24431383" y="0"/>
                </a:lnTo>
                <a:lnTo>
                  <a:pt x="24431383" y="4049549"/>
                </a:lnTo>
                <a:lnTo>
                  <a:pt x="0" y="404954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29792058" y="13334957"/>
            <a:ext cx="7054704" cy="5092182"/>
          </a:xfrm>
          <a:custGeom>
            <a:avLst/>
            <a:gdLst/>
            <a:ahLst/>
            <a:cxnLst/>
            <a:rect r="r" b="b" t="t" l="l"/>
            <a:pathLst>
              <a:path h="5092182" w="7054704">
                <a:moveTo>
                  <a:pt x="0" y="0"/>
                </a:moveTo>
                <a:lnTo>
                  <a:pt x="7054704" y="0"/>
                </a:lnTo>
                <a:lnTo>
                  <a:pt x="7054704" y="5092182"/>
                </a:lnTo>
                <a:lnTo>
                  <a:pt x="0" y="509218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10849062" y="106425"/>
            <a:ext cx="19172938" cy="145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29"/>
              </a:lnSpc>
            </a:pPr>
            <a:r>
              <a:rPr lang="en-US" b="true" sz="844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b="true" sz="844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Tata Power Delhi Distribution Limited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531888" y="3086409"/>
            <a:ext cx="27807286" cy="1377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 b="true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Alert Mechanism Triggered Due to Capacitor Bank Issues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993728" y="7173549"/>
            <a:ext cx="22853034" cy="4646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9"/>
              </a:lnSpc>
            </a:pPr>
            <a:r>
              <a:rPr lang="en-US" sz="5299" b="true">
                <a:solidFill>
                  <a:srgbClr val="000000"/>
                </a:solidFill>
                <a:latin typeface="Rubik Bold"/>
                <a:ea typeface="Rubik Bold"/>
                <a:cs typeface="Rubik Bold"/>
                <a:sym typeface="Rubik Bold"/>
              </a:rPr>
              <a:t>Entity Issue</a:t>
            </a:r>
            <a:r>
              <a:rPr lang="en-US" sz="52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: Capacitor Bank failing to correct the power factor properly can lead to inefficient energy use, increased utility bills, and potential overloading of other equipment.</a:t>
            </a:r>
          </a:p>
          <a:p>
            <a:pPr algn="l">
              <a:lnSpc>
                <a:spcPts val="7419"/>
              </a:lnSpc>
            </a:pPr>
          </a:p>
          <a:p>
            <a:pPr algn="l">
              <a:lnSpc>
                <a:spcPts val="7419"/>
              </a:lnSpc>
            </a:pPr>
            <a:r>
              <a:rPr lang="en-US" sz="5299" b="true">
                <a:solidFill>
                  <a:srgbClr val="000000"/>
                </a:solidFill>
                <a:latin typeface="Rubik Bold"/>
                <a:ea typeface="Rubik Bold"/>
                <a:cs typeface="Rubik Bold"/>
                <a:sym typeface="Rubik Bold"/>
              </a:rPr>
              <a:t>Description:  </a:t>
            </a:r>
            <a:r>
              <a:rPr lang="en-US" sz="52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 utility substation's capacitor bank is designed to . 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993728" y="5868635"/>
            <a:ext cx="22853034" cy="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9"/>
              </a:lnSpc>
            </a:pPr>
            <a:r>
              <a:rPr lang="en-US" sz="5299" b="true">
                <a:solidFill>
                  <a:srgbClr val="000000"/>
                </a:solidFill>
                <a:latin typeface="Rubik Bold"/>
                <a:ea typeface="Rubik Bold"/>
                <a:cs typeface="Rubik Bold"/>
                <a:sym typeface="Rubik Bold"/>
              </a:rPr>
              <a:t>Feeder: </a:t>
            </a:r>
            <a:r>
              <a:rPr lang="en-US" sz="52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Mundka- 400/330KV ICT-3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975238" y="11772857"/>
            <a:ext cx="33307757" cy="1846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9"/>
              </a:lnSpc>
            </a:pPr>
            <a:r>
              <a:rPr lang="en-US" sz="52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improve power factor by compensating for reactive power in the system. Recently, the utility has observed that the capacitor bank is operating at higher temperatures than usual.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411271" cy="19202400"/>
            <a:chOff x="0" y="0"/>
            <a:chExt cx="34021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0215" cy="2709333"/>
            </a:xfrm>
            <a:custGeom>
              <a:avLst/>
              <a:gdLst/>
              <a:ahLst/>
              <a:cxnLst/>
              <a:rect r="r" b="b" t="t" l="l"/>
              <a:pathLst>
                <a:path h="2709333" w="340215">
                  <a:moveTo>
                    <a:pt x="0" y="0"/>
                  </a:moveTo>
                  <a:lnTo>
                    <a:pt x="340215" y="0"/>
                  </a:lnTo>
                  <a:lnTo>
                    <a:pt x="3402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9B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40215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8594" y="9288108"/>
            <a:ext cx="2120334" cy="3362197"/>
            <a:chOff x="0" y="0"/>
            <a:chExt cx="299165" cy="4743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9165" cy="474384"/>
            </a:xfrm>
            <a:custGeom>
              <a:avLst/>
              <a:gdLst/>
              <a:ahLst/>
              <a:cxnLst/>
              <a:rect r="r" b="b" t="t" l="l"/>
              <a:pathLst>
                <a:path h="474384" w="299165">
                  <a:moveTo>
                    <a:pt x="149583" y="0"/>
                  </a:moveTo>
                  <a:lnTo>
                    <a:pt x="149583" y="0"/>
                  </a:lnTo>
                  <a:cubicBezTo>
                    <a:pt x="232195" y="0"/>
                    <a:pt x="299165" y="66970"/>
                    <a:pt x="299165" y="149583"/>
                  </a:cubicBezTo>
                  <a:lnTo>
                    <a:pt x="299165" y="324801"/>
                  </a:lnTo>
                  <a:cubicBezTo>
                    <a:pt x="299165" y="407414"/>
                    <a:pt x="232195" y="474384"/>
                    <a:pt x="149583" y="474384"/>
                  </a:cubicBezTo>
                  <a:lnTo>
                    <a:pt x="149583" y="474384"/>
                  </a:lnTo>
                  <a:cubicBezTo>
                    <a:pt x="66970" y="474384"/>
                    <a:pt x="0" y="407414"/>
                    <a:pt x="0" y="324801"/>
                  </a:cubicBezTo>
                  <a:lnTo>
                    <a:pt x="0" y="149583"/>
                  </a:lnTo>
                  <a:cubicBezTo>
                    <a:pt x="0" y="66970"/>
                    <a:pt x="66970" y="0"/>
                    <a:pt x="149583" y="0"/>
                  </a:cubicBezTo>
                  <a:close/>
                </a:path>
              </a:pathLst>
            </a:custGeom>
            <a:solidFill>
              <a:srgbClr val="ED51B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99165" cy="5410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11271" y="0"/>
            <a:ext cx="35993529" cy="1920240"/>
            <a:chOff x="0" y="0"/>
            <a:chExt cx="5078452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78452" cy="270933"/>
            </a:xfrm>
            <a:custGeom>
              <a:avLst/>
              <a:gdLst/>
              <a:ahLst/>
              <a:cxnLst/>
              <a:rect r="r" b="b" t="t" l="l"/>
              <a:pathLst>
                <a:path h="270933" w="5078452">
                  <a:moveTo>
                    <a:pt x="0" y="0"/>
                  </a:moveTo>
                  <a:lnTo>
                    <a:pt x="5078452" y="0"/>
                  </a:lnTo>
                  <a:lnTo>
                    <a:pt x="507845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5078452" cy="337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5030081" y="135582"/>
            <a:ext cx="2908958" cy="1598412"/>
          </a:xfrm>
          <a:custGeom>
            <a:avLst/>
            <a:gdLst/>
            <a:ahLst/>
            <a:cxnLst/>
            <a:rect r="r" b="b" t="t" l="l"/>
            <a:pathLst>
              <a:path h="1598412" w="2908958">
                <a:moveTo>
                  <a:pt x="0" y="0"/>
                </a:moveTo>
                <a:lnTo>
                  <a:pt x="2908958" y="0"/>
                </a:lnTo>
                <a:lnTo>
                  <a:pt x="2908958" y="1598412"/>
                </a:lnTo>
                <a:lnTo>
                  <a:pt x="0" y="1598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61073" y="527502"/>
            <a:ext cx="1699837" cy="2427961"/>
            <a:chOff x="0" y="0"/>
            <a:chExt cx="2266449" cy="32372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66449" cy="2266449"/>
            </a:xfrm>
            <a:custGeom>
              <a:avLst/>
              <a:gdLst/>
              <a:ahLst/>
              <a:cxnLst/>
              <a:rect r="r" b="b" t="t" l="l"/>
              <a:pathLst>
                <a:path h="2266449" w="2266449">
                  <a:moveTo>
                    <a:pt x="0" y="0"/>
                  </a:moveTo>
                  <a:lnTo>
                    <a:pt x="2266449" y="0"/>
                  </a:lnTo>
                  <a:lnTo>
                    <a:pt x="2266449" y="2266449"/>
                  </a:lnTo>
                  <a:lnTo>
                    <a:pt x="0" y="2266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10272" y="2422575"/>
              <a:ext cx="1701165" cy="8147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HOME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0755" y="3856349"/>
            <a:ext cx="1880473" cy="2024533"/>
            <a:chOff x="0" y="0"/>
            <a:chExt cx="2507298" cy="26993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54383" y="0"/>
              <a:ext cx="2050352" cy="1914516"/>
            </a:xfrm>
            <a:custGeom>
              <a:avLst/>
              <a:gdLst/>
              <a:ahLst/>
              <a:cxnLst/>
              <a:rect r="r" b="b" t="t" l="l"/>
              <a:pathLst>
                <a:path h="1914516" w="2050352">
                  <a:moveTo>
                    <a:pt x="0" y="0"/>
                  </a:moveTo>
                  <a:lnTo>
                    <a:pt x="2050351" y="0"/>
                  </a:lnTo>
                  <a:lnTo>
                    <a:pt x="2050351" y="1914516"/>
                  </a:lnTo>
                  <a:lnTo>
                    <a:pt x="0" y="1914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2098666"/>
              <a:ext cx="2507298" cy="600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STATISTICS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11832" y="6781767"/>
            <a:ext cx="1798320" cy="1990387"/>
            <a:chOff x="0" y="0"/>
            <a:chExt cx="2397760" cy="2653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32482" y="0"/>
              <a:ext cx="2101820" cy="1830494"/>
            </a:xfrm>
            <a:custGeom>
              <a:avLst/>
              <a:gdLst/>
              <a:ahLst/>
              <a:cxnLst/>
              <a:rect r="r" b="b" t="t" l="l"/>
              <a:pathLst>
                <a:path h="1830494" w="2101820">
                  <a:moveTo>
                    <a:pt x="0" y="0"/>
                  </a:moveTo>
                  <a:lnTo>
                    <a:pt x="2101820" y="0"/>
                  </a:lnTo>
                  <a:lnTo>
                    <a:pt x="2101820" y="1830494"/>
                  </a:lnTo>
                  <a:lnTo>
                    <a:pt x="0" y="1830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2009111"/>
              <a:ext cx="2397760" cy="644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CAUTIONS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0266" y="9673040"/>
            <a:ext cx="2081451" cy="2712836"/>
            <a:chOff x="0" y="0"/>
            <a:chExt cx="2775268" cy="361711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18227" y="0"/>
              <a:ext cx="2070844" cy="2070844"/>
            </a:xfrm>
            <a:custGeom>
              <a:avLst/>
              <a:gdLst/>
              <a:ahLst/>
              <a:cxnLst/>
              <a:rect r="r" b="b" t="t" l="l"/>
              <a:pathLst>
                <a:path h="2070844" w="2070844">
                  <a:moveTo>
                    <a:pt x="0" y="0"/>
                  </a:moveTo>
                  <a:lnTo>
                    <a:pt x="2070844" y="0"/>
                  </a:lnTo>
                  <a:lnTo>
                    <a:pt x="2070844" y="2070844"/>
                  </a:lnTo>
                  <a:lnTo>
                    <a:pt x="0" y="2070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0" y="2381404"/>
              <a:ext cx="2775268" cy="1235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COMMUNITY </a:t>
              </a: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SUPPORT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64742" y="13286762"/>
            <a:ext cx="1892498" cy="2227875"/>
            <a:chOff x="0" y="0"/>
            <a:chExt cx="2523331" cy="29705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226243" y="0"/>
              <a:ext cx="2070844" cy="2070844"/>
            </a:xfrm>
            <a:custGeom>
              <a:avLst/>
              <a:gdLst/>
              <a:ahLst/>
              <a:cxnLst/>
              <a:rect r="r" b="b" t="t" l="l"/>
              <a:pathLst>
                <a:path h="2070844" w="2070844">
                  <a:moveTo>
                    <a:pt x="0" y="0"/>
                  </a:moveTo>
                  <a:lnTo>
                    <a:pt x="2070845" y="0"/>
                  </a:lnTo>
                  <a:lnTo>
                    <a:pt x="2070845" y="2070844"/>
                  </a:lnTo>
                  <a:lnTo>
                    <a:pt x="0" y="2070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0" y="2253372"/>
              <a:ext cx="2523331" cy="717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SETTINGS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42110" y="16415523"/>
            <a:ext cx="1537764" cy="2276161"/>
            <a:chOff x="0" y="0"/>
            <a:chExt cx="2050352" cy="303488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50352" cy="2050352"/>
            </a:xfrm>
            <a:custGeom>
              <a:avLst/>
              <a:gdLst/>
              <a:ahLst/>
              <a:cxnLst/>
              <a:rect r="r" b="b" t="t" l="l"/>
              <a:pathLst>
                <a:path h="2050352" w="2050352">
                  <a:moveTo>
                    <a:pt x="0" y="0"/>
                  </a:moveTo>
                  <a:lnTo>
                    <a:pt x="2050352" y="0"/>
                  </a:lnTo>
                  <a:lnTo>
                    <a:pt x="2050352" y="2050352"/>
                  </a:lnTo>
                  <a:lnTo>
                    <a:pt x="0" y="2050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214248" y="2317753"/>
              <a:ext cx="1509712" cy="717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INFO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863801" y="17282160"/>
            <a:ext cx="35075239" cy="1366680"/>
            <a:chOff x="0" y="0"/>
            <a:chExt cx="4948887" cy="1928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948887" cy="192830"/>
            </a:xfrm>
            <a:custGeom>
              <a:avLst/>
              <a:gdLst/>
              <a:ahLst/>
              <a:cxnLst/>
              <a:rect r="r" b="b" t="t" l="l"/>
              <a:pathLst>
                <a:path h="192830" w="4948887">
                  <a:moveTo>
                    <a:pt x="22072" y="0"/>
                  </a:moveTo>
                  <a:lnTo>
                    <a:pt x="4926815" y="0"/>
                  </a:lnTo>
                  <a:cubicBezTo>
                    <a:pt x="4932669" y="0"/>
                    <a:pt x="4938283" y="2325"/>
                    <a:pt x="4942423" y="6465"/>
                  </a:cubicBezTo>
                  <a:cubicBezTo>
                    <a:pt x="4946562" y="10604"/>
                    <a:pt x="4948887" y="16218"/>
                    <a:pt x="4948887" y="22072"/>
                  </a:cubicBezTo>
                  <a:lnTo>
                    <a:pt x="4948887" y="170757"/>
                  </a:lnTo>
                  <a:cubicBezTo>
                    <a:pt x="4948887" y="182948"/>
                    <a:pt x="4939006" y="192830"/>
                    <a:pt x="4926815" y="192830"/>
                  </a:cubicBezTo>
                  <a:lnTo>
                    <a:pt x="22072" y="192830"/>
                  </a:lnTo>
                  <a:cubicBezTo>
                    <a:pt x="16218" y="192830"/>
                    <a:pt x="10604" y="190504"/>
                    <a:pt x="6465" y="186365"/>
                  </a:cubicBezTo>
                  <a:cubicBezTo>
                    <a:pt x="2325" y="182225"/>
                    <a:pt x="0" y="176611"/>
                    <a:pt x="0" y="170757"/>
                  </a:cubicBezTo>
                  <a:lnTo>
                    <a:pt x="0" y="22072"/>
                  </a:lnTo>
                  <a:cubicBezTo>
                    <a:pt x="0" y="16218"/>
                    <a:pt x="2325" y="10604"/>
                    <a:pt x="6465" y="6465"/>
                  </a:cubicBezTo>
                  <a:cubicBezTo>
                    <a:pt x="10604" y="2325"/>
                    <a:pt x="16218" y="0"/>
                    <a:pt x="22072" y="0"/>
                  </a:cubicBezTo>
                  <a:close/>
                </a:path>
              </a:pathLst>
            </a:custGeom>
            <a:solidFill>
              <a:srgbClr val="F2DD9F">
                <a:alpha val="52941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4948887" cy="249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36292377" y="17518418"/>
            <a:ext cx="894165" cy="894165"/>
          </a:xfrm>
          <a:custGeom>
            <a:avLst/>
            <a:gdLst/>
            <a:ahLst/>
            <a:cxnLst/>
            <a:rect r="r" b="b" t="t" l="l"/>
            <a:pathLst>
              <a:path h="894165" w="894165">
                <a:moveTo>
                  <a:pt x="0" y="0"/>
                </a:moveTo>
                <a:lnTo>
                  <a:pt x="894165" y="0"/>
                </a:lnTo>
                <a:lnTo>
                  <a:pt x="894165" y="894165"/>
                </a:lnTo>
                <a:lnTo>
                  <a:pt x="0" y="8941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2863801" y="7410417"/>
            <a:ext cx="17537619" cy="9560224"/>
            <a:chOff x="0" y="0"/>
            <a:chExt cx="2474444" cy="134888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474444" cy="1348885"/>
            </a:xfrm>
            <a:custGeom>
              <a:avLst/>
              <a:gdLst/>
              <a:ahLst/>
              <a:cxnLst/>
              <a:rect r="r" b="b" t="t" l="l"/>
              <a:pathLst>
                <a:path h="1348885" w="2474444">
                  <a:moveTo>
                    <a:pt x="14126" y="0"/>
                  </a:moveTo>
                  <a:lnTo>
                    <a:pt x="2460317" y="0"/>
                  </a:lnTo>
                  <a:cubicBezTo>
                    <a:pt x="2468119" y="0"/>
                    <a:pt x="2474444" y="6325"/>
                    <a:pt x="2474444" y="14126"/>
                  </a:cubicBezTo>
                  <a:lnTo>
                    <a:pt x="2474444" y="1334759"/>
                  </a:lnTo>
                  <a:cubicBezTo>
                    <a:pt x="2474444" y="1342561"/>
                    <a:pt x="2468119" y="1348885"/>
                    <a:pt x="2460317" y="1348885"/>
                  </a:cubicBezTo>
                  <a:lnTo>
                    <a:pt x="14126" y="1348885"/>
                  </a:lnTo>
                  <a:cubicBezTo>
                    <a:pt x="6325" y="1348885"/>
                    <a:pt x="0" y="1342561"/>
                    <a:pt x="0" y="1334759"/>
                  </a:cubicBezTo>
                  <a:lnTo>
                    <a:pt x="0" y="14126"/>
                  </a:lnTo>
                  <a:cubicBezTo>
                    <a:pt x="0" y="6325"/>
                    <a:pt x="6325" y="0"/>
                    <a:pt x="14126" y="0"/>
                  </a:cubicBezTo>
                  <a:close/>
                </a:path>
              </a:pathLst>
            </a:custGeom>
            <a:solidFill>
              <a:srgbClr val="F0CEB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2474444" cy="14060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0849062" y="106425"/>
            <a:ext cx="19172938" cy="145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29"/>
              </a:lnSpc>
            </a:pPr>
            <a:r>
              <a:rPr lang="en-US" b="true" sz="844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b="true" sz="844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Tata Power Delhi Distribution Limited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076890" y="7462636"/>
            <a:ext cx="4021336" cy="721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b="true">
                <a:solidFill>
                  <a:srgbClr val="000000"/>
                </a:solidFill>
                <a:latin typeface="Rubik Bold"/>
                <a:ea typeface="Rubik Bold"/>
                <a:cs typeface="Rubik Bold"/>
                <a:sym typeface="Rubik Bold"/>
              </a:rPr>
              <a:t>POWER SHAKTI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23761057" y="2552364"/>
            <a:ext cx="14292282" cy="4229403"/>
            <a:chOff x="0" y="0"/>
            <a:chExt cx="2016548" cy="59674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016548" cy="596741"/>
            </a:xfrm>
            <a:custGeom>
              <a:avLst/>
              <a:gdLst/>
              <a:ahLst/>
              <a:cxnLst/>
              <a:rect r="r" b="b" t="t" l="l"/>
              <a:pathLst>
                <a:path h="596741" w="2016548">
                  <a:moveTo>
                    <a:pt x="17334" y="0"/>
                  </a:moveTo>
                  <a:lnTo>
                    <a:pt x="1999214" y="0"/>
                  </a:lnTo>
                  <a:cubicBezTo>
                    <a:pt x="2003811" y="0"/>
                    <a:pt x="2008220" y="1826"/>
                    <a:pt x="2011471" y="5077"/>
                  </a:cubicBezTo>
                  <a:cubicBezTo>
                    <a:pt x="2014722" y="8328"/>
                    <a:pt x="2016548" y="12737"/>
                    <a:pt x="2016548" y="17334"/>
                  </a:cubicBezTo>
                  <a:lnTo>
                    <a:pt x="2016548" y="579407"/>
                  </a:lnTo>
                  <a:cubicBezTo>
                    <a:pt x="2016548" y="584005"/>
                    <a:pt x="2014722" y="588413"/>
                    <a:pt x="2011471" y="591664"/>
                  </a:cubicBezTo>
                  <a:cubicBezTo>
                    <a:pt x="2008220" y="594915"/>
                    <a:pt x="2003811" y="596741"/>
                    <a:pt x="1999214" y="596741"/>
                  </a:cubicBezTo>
                  <a:lnTo>
                    <a:pt x="17334" y="596741"/>
                  </a:lnTo>
                  <a:cubicBezTo>
                    <a:pt x="12737" y="596741"/>
                    <a:pt x="8328" y="594915"/>
                    <a:pt x="5077" y="591664"/>
                  </a:cubicBezTo>
                  <a:cubicBezTo>
                    <a:pt x="1826" y="588413"/>
                    <a:pt x="0" y="584005"/>
                    <a:pt x="0" y="579407"/>
                  </a:cubicBezTo>
                  <a:lnTo>
                    <a:pt x="0" y="17334"/>
                  </a:lnTo>
                  <a:cubicBezTo>
                    <a:pt x="0" y="12737"/>
                    <a:pt x="1826" y="8328"/>
                    <a:pt x="5077" y="5077"/>
                  </a:cubicBezTo>
                  <a:cubicBezTo>
                    <a:pt x="8328" y="1826"/>
                    <a:pt x="12737" y="0"/>
                    <a:pt x="17334" y="0"/>
                  </a:cubicBezTo>
                  <a:close/>
                </a:path>
              </a:pathLst>
            </a:custGeom>
            <a:solidFill>
              <a:srgbClr val="F0CEB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2016548" cy="653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32694908" y="2675282"/>
            <a:ext cx="5013246" cy="721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b="true">
                <a:solidFill>
                  <a:srgbClr val="000000"/>
                </a:solidFill>
                <a:latin typeface="Rubik Bold"/>
                <a:ea typeface="Rubik Bold"/>
                <a:cs typeface="Rubik Bold"/>
                <a:sym typeface="Rubik Bold"/>
              </a:rPr>
              <a:t>DISCOM TATA-DDL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4146870" y="3770624"/>
            <a:ext cx="13561283" cy="250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Tell the oiling &amp; the temperature levels of the transformer located in the Mundaka. Do they need maintainence now only?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419790" y="8304279"/>
            <a:ext cx="16408167" cy="877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Transformer Report for Mundaka Site</a:t>
            </a:r>
          </a:p>
          <a:p>
            <a:pPr algn="l" marL="971680" indent="-485840" lvl="1">
              <a:lnSpc>
                <a:spcPts val="6300"/>
              </a:lnSpc>
              <a:buFont typeface="Arial"/>
              <a:buChar char="•"/>
            </a:pPr>
            <a:r>
              <a:rPr lang="en-US" sz="450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Oiling Level:</a:t>
            </a:r>
          </a:p>
          <a:p>
            <a:pPr algn="l" marL="1943359" indent="-647786" lvl="2">
              <a:lnSpc>
                <a:spcPts val="6300"/>
              </a:lnSpc>
              <a:buFont typeface="Arial"/>
              <a:buChar char="⚬"/>
            </a:pPr>
            <a:r>
              <a:rPr lang="en-US" sz="4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Current Level: 75% (of maximum capacity)</a:t>
            </a:r>
          </a:p>
          <a:p>
            <a:pPr algn="l" marL="1943359" indent="-647786" lvl="2">
              <a:lnSpc>
                <a:spcPts val="6300"/>
              </a:lnSpc>
              <a:buFont typeface="Arial"/>
              <a:buChar char="⚬"/>
            </a:pPr>
            <a:r>
              <a:rPr lang="en-US" sz="4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Status: Within normal range</a:t>
            </a:r>
          </a:p>
          <a:p>
            <a:pPr algn="l" marL="971680" indent="-485840" lvl="1">
              <a:lnSpc>
                <a:spcPts val="6300"/>
              </a:lnSpc>
              <a:buFont typeface="Arial"/>
              <a:buChar char="•"/>
            </a:pPr>
            <a:r>
              <a:rPr lang="en-US" sz="450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Temperature Levels:</a:t>
            </a:r>
          </a:p>
          <a:p>
            <a:pPr algn="l" marL="1943359" indent="-647786" lvl="2">
              <a:lnSpc>
                <a:spcPts val="6300"/>
              </a:lnSpc>
              <a:buFont typeface="Arial"/>
              <a:buChar char="⚬"/>
            </a:pPr>
            <a:r>
              <a:rPr lang="en-US" sz="4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Current Temperature: 85°C</a:t>
            </a:r>
          </a:p>
          <a:p>
            <a:pPr algn="l" marL="1943359" indent="-647786" lvl="2">
              <a:lnSpc>
                <a:spcPts val="6300"/>
              </a:lnSpc>
              <a:buFont typeface="Arial"/>
              <a:buChar char="⚬"/>
            </a:pPr>
            <a:r>
              <a:rPr lang="en-US" sz="4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Maximum Allowable Temperature: 95°C</a:t>
            </a:r>
          </a:p>
          <a:p>
            <a:pPr algn="l" marL="1943359" indent="-647786" lvl="2">
              <a:lnSpc>
                <a:spcPts val="6300"/>
              </a:lnSpc>
              <a:buFont typeface="Arial"/>
              <a:buChar char="⚬"/>
            </a:pPr>
            <a:r>
              <a:rPr lang="en-US" sz="4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Status: Normal, but approaching upper limit</a:t>
            </a:r>
          </a:p>
          <a:p>
            <a:pPr algn="l">
              <a:lnSpc>
                <a:spcPts val="6300"/>
              </a:lnSpc>
            </a:pPr>
            <a:r>
              <a:rPr lang="en-US" sz="450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Maintenance Status:</a:t>
            </a:r>
          </a:p>
          <a:p>
            <a:pPr algn="l" marL="971680" indent="-485840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Immediate Maintenance Required: No</a:t>
            </a:r>
          </a:p>
          <a:p>
            <a:pPr algn="l">
              <a:lnSpc>
                <a:spcPts val="6300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3419790" y="17569894"/>
            <a:ext cx="5076111" cy="705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Search for any query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DAGPhw2dPUA</dc:identifier>
  <dcterms:modified xsi:type="dcterms:W3CDTF">2011-08-01T06:04:30Z</dcterms:modified>
  <cp:revision>1</cp:revision>
  <dc:title>DELHI POWER SYSTEM</dc:title>
</cp:coreProperties>
</file>